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7"/>
  </p:handoutMasterIdLst>
  <p:sldIdLst>
    <p:sldId id="256" r:id="rId2"/>
    <p:sldId id="270" r:id="rId3"/>
    <p:sldId id="257" r:id="rId4"/>
    <p:sldId id="258" r:id="rId5"/>
    <p:sldId id="259" r:id="rId6"/>
    <p:sldId id="271" r:id="rId7"/>
    <p:sldId id="272" r:id="rId8"/>
    <p:sldId id="268" r:id="rId9"/>
    <p:sldId id="273" r:id="rId10"/>
    <p:sldId id="269" r:id="rId11"/>
    <p:sldId id="263" r:id="rId12"/>
    <p:sldId id="265" r:id="rId13"/>
    <p:sldId id="274" r:id="rId14"/>
    <p:sldId id="275" r:id="rId15"/>
    <p:sldId id="267" r:id="rId16"/>
    <p:sldId id="276" r:id="rId17"/>
    <p:sldId id="277" r:id="rId18"/>
    <p:sldId id="278" r:id="rId19"/>
    <p:sldId id="279" r:id="rId20"/>
    <p:sldId id="280" r:id="rId21"/>
    <p:sldId id="281" r:id="rId22"/>
    <p:sldId id="282" r:id="rId23"/>
    <p:sldId id="283" r:id="rId24"/>
    <p:sldId id="284" r:id="rId25"/>
    <p:sldId id="285"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91" d="100"/>
          <a:sy n="91" d="100"/>
        </p:scale>
        <p:origin x="233"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B9D537-6717-4456-A8ED-CD3683E0007F}" type="datetimeFigureOut">
              <a:rPr lang="en-US" smtClean="0"/>
              <a:t>7/21/2018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2BDC3C-C46F-4D7A-BB75-577A19E4E6F2}" type="slidenum">
              <a:rPr lang="en-US" smtClean="0"/>
              <a:t>‹#›</a:t>
            </a:fld>
            <a:endParaRPr lang="en-US"/>
          </a:p>
        </p:txBody>
      </p:sp>
    </p:spTree>
    <p:extLst>
      <p:ext uri="{BB962C8B-B14F-4D97-AF65-F5344CB8AC3E}">
        <p14:creationId xmlns:p14="http://schemas.microsoft.com/office/powerpoint/2010/main" val="29519953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accent3">
                <a:lumMod val="75000"/>
              </a:schemeClr>
            </a:gs>
            <a:gs pos="0">
              <a:schemeClr val="bg2">
                <a:tint val="84000"/>
                <a:shade val="100000"/>
                <a:hueMod val="92000"/>
                <a:satMod val="180000"/>
                <a:lumMod val="114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7/21/2018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ostartch.com/teachkids" TargetMode="External"/><Relationship Id="rId2" Type="http://schemas.openxmlformats.org/officeDocument/2006/relationships/hyperlink" Target="http://www.codeacademy.com/afterschool" TargetMode="External"/><Relationship Id="rId1" Type="http://schemas.openxmlformats.org/officeDocument/2006/relationships/slideLayout" Target="../slideLayouts/slideLayout4.xml"/><Relationship Id="rId4" Type="http://schemas.openxmlformats.org/officeDocument/2006/relationships/hyperlink" Target="https://www.quickstart.com/blog/10-famous-websites-built-with-pyth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A look at Python</a:t>
            </a:r>
            <a:endParaRPr lang="en-US" sz="5400" b="1" dirty="0"/>
          </a:p>
        </p:txBody>
      </p:sp>
      <p:sp>
        <p:nvSpPr>
          <p:cNvPr id="3" name="Subtitle 2"/>
          <p:cNvSpPr>
            <a:spLocks noGrp="1"/>
          </p:cNvSpPr>
          <p:nvPr>
            <p:ph type="subTitle" idx="1"/>
          </p:nvPr>
        </p:nvSpPr>
        <p:spPr/>
        <p:txBody>
          <a:bodyPr>
            <a:normAutofit fontScale="92500" lnSpcReduction="10000"/>
          </a:bodyPr>
          <a:lstStyle/>
          <a:p>
            <a:r>
              <a:rPr lang="en-US" dirty="0" smtClean="0"/>
              <a:t>Programming </a:t>
            </a:r>
          </a:p>
          <a:p>
            <a:r>
              <a:rPr lang="en-US" dirty="0" smtClean="0"/>
              <a:t>Language</a:t>
            </a:r>
          </a:p>
          <a:p>
            <a:r>
              <a:rPr lang="en-US" dirty="0" smtClean="0"/>
              <a:t>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527" y="4532697"/>
            <a:ext cx="2158730" cy="219682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35" y="4437622"/>
            <a:ext cx="2158730" cy="21968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26" y="164272"/>
            <a:ext cx="2158730" cy="219682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472" y="202372"/>
            <a:ext cx="2158730" cy="2196825"/>
          </a:xfrm>
          <a:prstGeom prst="rect">
            <a:avLst/>
          </a:prstGeom>
        </p:spPr>
      </p:pic>
    </p:spTree>
    <p:extLst>
      <p:ext uri="{BB962C8B-B14F-4D97-AF65-F5344CB8AC3E}">
        <p14:creationId xmlns:p14="http://schemas.microsoft.com/office/powerpoint/2010/main" val="4089968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6484"/>
            <a:ext cx="10364451" cy="1596177"/>
          </a:xfrm>
        </p:spPr>
        <p:txBody>
          <a:bodyPr>
            <a:normAutofit/>
          </a:bodyPr>
          <a:lstStyle/>
          <a:p>
            <a:r>
              <a:rPr lang="en-US" sz="3200" dirty="0" smtClean="0"/>
              <a:t>You can even carry on a conversation, using the same syntax as the “Name” program.…</a:t>
            </a:r>
            <a:endParaRPr lang="en-US" sz="3200" dirty="0"/>
          </a:p>
        </p:txBody>
      </p:sp>
      <p:sp>
        <p:nvSpPr>
          <p:cNvPr id="3" name="Content Placeholder 2"/>
          <p:cNvSpPr>
            <a:spLocks noGrp="1"/>
          </p:cNvSpPr>
          <p:nvPr>
            <p:ph sz="quarter" idx="13"/>
          </p:nvPr>
        </p:nvSpPr>
        <p:spPr>
          <a:xfrm>
            <a:off x="913774" y="1468075"/>
            <a:ext cx="10363826" cy="2747394"/>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00000"/>
              </a:lnSpc>
              <a:buNone/>
            </a:pPr>
            <a:r>
              <a:rPr lang="en-US" cap="none" dirty="0" err="1"/>
              <a:t>my_name</a:t>
            </a:r>
            <a:r>
              <a:rPr lang="en-US" cap="none" dirty="0"/>
              <a:t> = "Mrs. </a:t>
            </a:r>
            <a:r>
              <a:rPr lang="en-US" cap="none" dirty="0" smtClean="0"/>
              <a:t>Vest“</a:t>
            </a:r>
            <a:br>
              <a:rPr lang="en-US" cap="none" dirty="0" smtClean="0"/>
            </a:br>
            <a:r>
              <a:rPr lang="en-US" cap="none" dirty="0" err="1" smtClean="0"/>
              <a:t>my_age</a:t>
            </a:r>
            <a:r>
              <a:rPr lang="en-US" cap="none" dirty="0" smtClean="0"/>
              <a:t> </a:t>
            </a:r>
            <a:r>
              <a:rPr lang="en-US" cap="none" dirty="0"/>
              <a:t>= "None of your business...Ha, actually, its </a:t>
            </a:r>
            <a:r>
              <a:rPr lang="en-US" cap="none" dirty="0" smtClean="0"/>
              <a:t>60“</a:t>
            </a:r>
            <a:br>
              <a:rPr lang="en-US" cap="none" dirty="0" smtClean="0"/>
            </a:br>
            <a:r>
              <a:rPr lang="en-US" cap="none" dirty="0" err="1" smtClean="0"/>
              <a:t>your_name</a:t>
            </a:r>
            <a:r>
              <a:rPr lang="en-US" cap="none" dirty="0" smtClean="0"/>
              <a:t> </a:t>
            </a:r>
            <a:r>
              <a:rPr lang="en-US" cap="none" dirty="0"/>
              <a:t>= input("What is your name</a:t>
            </a:r>
            <a:r>
              <a:rPr lang="en-US" cap="none" dirty="0" smtClean="0"/>
              <a:t>?")</a:t>
            </a:r>
            <a:br>
              <a:rPr lang="en-US" cap="none" dirty="0" smtClean="0"/>
            </a:br>
            <a:r>
              <a:rPr lang="en-US" cap="none" dirty="0" err="1" smtClean="0"/>
              <a:t>your_age</a:t>
            </a:r>
            <a:r>
              <a:rPr lang="en-US" cap="none" dirty="0" smtClean="0"/>
              <a:t> </a:t>
            </a:r>
            <a:r>
              <a:rPr lang="en-US" cap="none" dirty="0"/>
              <a:t>= input("What is your age</a:t>
            </a:r>
            <a:r>
              <a:rPr lang="en-US" cap="none" dirty="0" smtClean="0"/>
              <a:t>?")</a:t>
            </a:r>
            <a:br>
              <a:rPr lang="en-US" cap="none" dirty="0" smtClean="0"/>
            </a:br>
            <a:r>
              <a:rPr lang="en-US" cap="none" dirty="0" err="1" smtClean="0"/>
              <a:t>fav_color</a:t>
            </a:r>
            <a:r>
              <a:rPr lang="en-US" cap="none" dirty="0" smtClean="0"/>
              <a:t> </a:t>
            </a:r>
            <a:r>
              <a:rPr lang="en-US" cap="none" dirty="0"/>
              <a:t>= input("What is your favorite color</a:t>
            </a:r>
            <a:r>
              <a:rPr lang="en-US" cap="none" dirty="0" smtClean="0"/>
              <a:t>?")</a:t>
            </a:r>
            <a:br>
              <a:rPr lang="en-US" cap="none" dirty="0" smtClean="0"/>
            </a:br>
            <a:r>
              <a:rPr lang="en-US" cap="none" dirty="0" smtClean="0"/>
              <a:t>print</a:t>
            </a:r>
            <a:r>
              <a:rPr lang="en-US" cap="none" dirty="0"/>
              <a:t>("Now, let's get </a:t>
            </a:r>
            <a:r>
              <a:rPr lang="en-US" cap="none" dirty="0" err="1"/>
              <a:t>aquainted</a:t>
            </a:r>
            <a:r>
              <a:rPr lang="en-US" cap="none" dirty="0"/>
              <a:t>! My name is", </a:t>
            </a:r>
            <a:r>
              <a:rPr lang="en-US" cap="none" dirty="0" err="1"/>
              <a:t>my_name</a:t>
            </a:r>
            <a:r>
              <a:rPr lang="en-US" cap="none" dirty="0"/>
              <a:t>, ", and my age is", </a:t>
            </a:r>
            <a:r>
              <a:rPr lang="en-US" cap="none" dirty="0" err="1"/>
              <a:t>my_age</a:t>
            </a:r>
            <a:r>
              <a:rPr lang="en-US" cap="none" dirty="0"/>
              <a:t>, "years old</a:t>
            </a:r>
            <a:r>
              <a:rPr lang="en-US" cap="none" dirty="0" smtClean="0"/>
              <a:t>.")</a:t>
            </a:r>
            <a:br>
              <a:rPr lang="en-US" cap="none" dirty="0" smtClean="0"/>
            </a:br>
            <a:r>
              <a:rPr lang="en-US" cap="none" dirty="0" smtClean="0"/>
              <a:t>print</a:t>
            </a:r>
            <a:r>
              <a:rPr lang="en-US" cap="none" dirty="0"/>
              <a:t>("Your name is", </a:t>
            </a:r>
            <a:r>
              <a:rPr lang="en-US" cap="none" dirty="0" err="1"/>
              <a:t>your_name</a:t>
            </a:r>
            <a:r>
              <a:rPr lang="en-US" cap="none" dirty="0"/>
              <a:t>, ", and you are", </a:t>
            </a:r>
            <a:r>
              <a:rPr lang="en-US" cap="none" dirty="0" err="1"/>
              <a:t>your_age</a:t>
            </a:r>
            <a:r>
              <a:rPr lang="en-US" cap="none" dirty="0"/>
              <a:t>, </a:t>
            </a:r>
            <a:r>
              <a:rPr lang="en-US" cap="none" dirty="0" smtClean="0"/>
              <a:t>".")</a:t>
            </a:r>
            <a:br>
              <a:rPr lang="en-US" cap="none" dirty="0" smtClean="0"/>
            </a:br>
            <a:r>
              <a:rPr lang="en-US" cap="none" dirty="0" smtClean="0"/>
              <a:t>print</a:t>
            </a:r>
            <a:r>
              <a:rPr lang="en-US" cap="none" dirty="0"/>
              <a:t>("Your favorite color is", </a:t>
            </a:r>
            <a:r>
              <a:rPr lang="en-US" cap="none" dirty="0" err="1"/>
              <a:t>fav_color</a:t>
            </a:r>
            <a:r>
              <a:rPr lang="en-US" cap="none" dirty="0"/>
              <a:t>, "Hey, that's my favorite color too!")</a:t>
            </a:r>
          </a:p>
        </p:txBody>
      </p:sp>
      <p:pic>
        <p:nvPicPr>
          <p:cNvPr id="5" name="Picture 4"/>
          <p:cNvPicPr>
            <a:picLocks noChangeAspect="1"/>
          </p:cNvPicPr>
          <p:nvPr/>
        </p:nvPicPr>
        <p:blipFill>
          <a:blip r:embed="rId2"/>
          <a:stretch>
            <a:fillRect/>
          </a:stretch>
        </p:blipFill>
        <p:spPr>
          <a:xfrm>
            <a:off x="532288" y="4338186"/>
            <a:ext cx="7486505" cy="2397993"/>
          </a:xfrm>
          <a:prstGeom prst="rect">
            <a:avLst/>
          </a:prstGeom>
        </p:spPr>
      </p:pic>
      <p:sp>
        <p:nvSpPr>
          <p:cNvPr id="6" name="TextBox 5"/>
          <p:cNvSpPr txBox="1"/>
          <p:nvPr/>
        </p:nvSpPr>
        <p:spPr>
          <a:xfrm>
            <a:off x="8682605" y="4538445"/>
            <a:ext cx="2852257"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VARIABLE: Notice that it can be determined after the = OR it can be inputted.</a:t>
            </a:r>
          </a:p>
          <a:p>
            <a:r>
              <a:rPr lang="en-US" dirty="0" smtClean="0"/>
              <a:t>*The characters in the quotes are sometimes called a STRING.</a:t>
            </a:r>
            <a:endParaRPr lang="en-US" dirty="0"/>
          </a:p>
        </p:txBody>
      </p:sp>
    </p:spTree>
    <p:extLst>
      <p:ext uri="{BB962C8B-B14F-4D97-AF65-F5344CB8AC3E}">
        <p14:creationId xmlns:p14="http://schemas.microsoft.com/office/powerpoint/2010/main" val="159389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18" y="266248"/>
            <a:ext cx="5157242" cy="1596177"/>
          </a:xfrm>
        </p:spPr>
        <p:txBody>
          <a:bodyPr>
            <a:normAutofit/>
          </a:bodyPr>
          <a:lstStyle/>
          <a:p>
            <a:r>
              <a:rPr lang="en-US" sz="6600" dirty="0" smtClean="0"/>
              <a:t>Variables</a:t>
            </a:r>
            <a:endParaRPr lang="en-US" sz="6600" dirty="0"/>
          </a:p>
        </p:txBody>
      </p:sp>
      <p:sp>
        <p:nvSpPr>
          <p:cNvPr id="3" name="Content Placeholder 2"/>
          <p:cNvSpPr>
            <a:spLocks noGrp="1"/>
          </p:cNvSpPr>
          <p:nvPr>
            <p:ph sz="quarter" idx="13"/>
          </p:nvPr>
        </p:nvSpPr>
        <p:spPr>
          <a:xfrm>
            <a:off x="913774" y="1862426"/>
            <a:ext cx="10363826" cy="3928774"/>
          </a:xfrm>
        </p:spPr>
        <p:txBody>
          <a:bodyPr/>
          <a:lstStyle/>
          <a:p>
            <a:pPr marL="0" indent="0">
              <a:buNone/>
            </a:pPr>
            <a:r>
              <a:rPr lang="en-US" b="1" dirty="0" smtClean="0"/>
              <a:t>Store different kinds of information, such as text or a number. A variable can contain different values at different points of time. (Microsoft)</a:t>
            </a:r>
          </a:p>
          <a:p>
            <a:pPr marL="0" indent="0">
              <a:buNone/>
            </a:pPr>
            <a:r>
              <a:rPr lang="en-US" b="1" dirty="0" smtClean="0"/>
              <a:t>Rules: </a:t>
            </a:r>
          </a:p>
          <a:p>
            <a:pPr marL="0" indent="0">
              <a:buNone/>
            </a:pPr>
            <a:r>
              <a:rPr lang="en-US" b="1" dirty="0" smtClean="0"/>
              <a:t>start with a letter: number_1</a:t>
            </a:r>
          </a:p>
          <a:p>
            <a:pPr marL="0" indent="0">
              <a:buNone/>
            </a:pPr>
            <a:r>
              <a:rPr lang="en-US" b="1" dirty="0" smtClean="0"/>
              <a:t>You can use letters, numbers, and underscores- NOT spaces</a:t>
            </a:r>
          </a:p>
          <a:p>
            <a:pPr marL="0" indent="0">
              <a:buNone/>
            </a:pPr>
            <a:r>
              <a:rPr lang="en-US" b="1" dirty="0" smtClean="0"/>
              <a:t>Name so they describe whatever value you are needing</a:t>
            </a:r>
          </a:p>
          <a:p>
            <a:pPr marL="0" indent="0">
              <a:buNone/>
            </a:pPr>
            <a:r>
              <a:rPr lang="en-US" b="1" dirty="0" smtClean="0"/>
              <a:t>Don’t use If, for, or Then (Those are used for conditional statements)</a:t>
            </a:r>
            <a:endParaRPr lang="en-US" b="1" dirty="0"/>
          </a:p>
        </p:txBody>
      </p:sp>
    </p:spTree>
    <p:extLst>
      <p:ext uri="{BB962C8B-B14F-4D97-AF65-F5344CB8AC3E}">
        <p14:creationId xmlns:p14="http://schemas.microsoft.com/office/powerpoint/2010/main" val="2845834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1" cy="880499"/>
          </a:xfrm>
        </p:spPr>
        <p:txBody>
          <a:bodyPr>
            <a:noAutofit/>
          </a:bodyPr>
          <a:lstStyle/>
          <a:p>
            <a:r>
              <a:rPr lang="en-US" sz="2800" dirty="0" smtClean="0"/>
              <a:t>Now, Let’s use some numbers in a real life scenario. </a:t>
            </a:r>
            <a:br>
              <a:rPr lang="en-US" sz="2800" dirty="0" smtClean="0"/>
            </a:br>
            <a:r>
              <a:rPr lang="en-US" sz="2800" dirty="0" smtClean="0"/>
              <a:t>You work for “Hotbox” pizza. You have to take a pizza order, add 7% tax to the cost, and tell the customer what they owe totally. (These are commands a cash register is programmed to do)</a:t>
            </a:r>
            <a:endParaRPr lang="en-US" sz="2800" dirty="0"/>
          </a:p>
        </p:txBody>
      </p:sp>
      <p:sp>
        <p:nvSpPr>
          <p:cNvPr id="2" name="Content Placeholder 1"/>
          <p:cNvSpPr>
            <a:spLocks noGrp="1"/>
          </p:cNvSpPr>
          <p:nvPr>
            <p:ph sz="quarter" idx="13"/>
          </p:nvPr>
        </p:nvSpPr>
        <p:spPr>
          <a:xfrm>
            <a:off x="913774" y="2172748"/>
            <a:ext cx="10363826" cy="4123189"/>
          </a:xfrm>
        </p:spPr>
        <p:txBody>
          <a:bodyPr>
            <a:normAutofit/>
          </a:bodyPr>
          <a:lstStyle/>
          <a:p>
            <a:r>
              <a:rPr lang="en-US" dirty="0" smtClean="0"/>
              <a:t>You’ll have to program these items:</a:t>
            </a:r>
          </a:p>
          <a:p>
            <a:r>
              <a:rPr lang="en-US" dirty="0" smtClean="0"/>
              <a:t>1. You have to ask how many pizzas the customer wants</a:t>
            </a:r>
          </a:p>
          <a:p>
            <a:r>
              <a:rPr lang="en-US" dirty="0" smtClean="0"/>
              <a:t>2. You have to ask the menu cost of each pizza.</a:t>
            </a:r>
          </a:p>
          <a:p>
            <a:r>
              <a:rPr lang="en-US" dirty="0" smtClean="0"/>
              <a:t>3. you have to calculate the total cost of the pizzas as a subtotal</a:t>
            </a:r>
          </a:p>
          <a:p>
            <a:r>
              <a:rPr lang="en-US" dirty="0" smtClean="0"/>
              <a:t>4. you have to calculate the sales tax owed, at 7% of the subtotal</a:t>
            </a:r>
          </a:p>
          <a:p>
            <a:r>
              <a:rPr lang="en-US" dirty="0" smtClean="0"/>
              <a:t>5. you have to add the sales tax to the subtotal for the final total.</a:t>
            </a:r>
          </a:p>
          <a:p>
            <a:r>
              <a:rPr lang="en-US" dirty="0" smtClean="0"/>
              <a:t>6. You have to show the customer the total amount due, including tax.</a:t>
            </a:r>
          </a:p>
          <a:p>
            <a:pPr algn="r"/>
            <a:r>
              <a:rPr lang="en-US" dirty="0" smtClean="0"/>
              <a:t>So let’s try it!....</a:t>
            </a:r>
            <a:endParaRPr lang="en-US" dirty="0"/>
          </a:p>
        </p:txBody>
      </p:sp>
    </p:spTree>
    <p:extLst>
      <p:ext uri="{BB962C8B-B14F-4D97-AF65-F5344CB8AC3E}">
        <p14:creationId xmlns:p14="http://schemas.microsoft.com/office/powerpoint/2010/main" val="300025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6808"/>
            <a:ext cx="10298111" cy="1010874"/>
          </a:xfrm>
        </p:spPr>
        <p:txBody>
          <a:bodyPr/>
          <a:lstStyle/>
          <a:p>
            <a:r>
              <a:rPr lang="en-US" dirty="0" smtClean="0"/>
              <a:t>Welcome to “Hotbox!” Can I help you?</a:t>
            </a:r>
            <a:endParaRPr lang="en-US" dirty="0"/>
          </a:p>
        </p:txBody>
      </p:sp>
      <p:pic>
        <p:nvPicPr>
          <p:cNvPr id="4" name="Content Placeholder 3"/>
          <p:cNvPicPr>
            <a:picLocks noGrp="1" noChangeAspect="1"/>
          </p:cNvPicPr>
          <p:nvPr>
            <p:ph sz="quarter" idx="13"/>
          </p:nvPr>
        </p:nvPicPr>
        <p:blipFill>
          <a:blip r:embed="rId2"/>
          <a:stretch>
            <a:fillRect/>
          </a:stretch>
        </p:blipFill>
        <p:spPr>
          <a:xfrm>
            <a:off x="1840074" y="1108075"/>
            <a:ext cx="7563984" cy="5287309"/>
          </a:xfrm>
          <a:prstGeom prst="rect">
            <a:avLst/>
          </a:prstGeom>
        </p:spPr>
      </p:pic>
    </p:spTree>
    <p:extLst>
      <p:ext uri="{BB962C8B-B14F-4D97-AF65-F5344CB8AC3E}">
        <p14:creationId xmlns:p14="http://schemas.microsoft.com/office/powerpoint/2010/main" val="80553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7447"/>
            <a:ext cx="10364451" cy="952149"/>
          </a:xfrm>
        </p:spPr>
        <p:txBody>
          <a:bodyPr/>
          <a:lstStyle/>
          <a:p>
            <a:r>
              <a:rPr lang="en-US" dirty="0" smtClean="0"/>
              <a:t>Checking understanding!</a:t>
            </a:r>
            <a:endParaRPr lang="en-US" dirty="0"/>
          </a:p>
        </p:txBody>
      </p:sp>
      <p:sp>
        <p:nvSpPr>
          <p:cNvPr id="3" name="Content Placeholder 2"/>
          <p:cNvSpPr>
            <a:spLocks noGrp="1"/>
          </p:cNvSpPr>
          <p:nvPr>
            <p:ph sz="quarter" idx="13"/>
          </p:nvPr>
        </p:nvSpPr>
        <p:spPr>
          <a:xfrm>
            <a:off x="913774" y="801150"/>
            <a:ext cx="10363826" cy="4990050"/>
          </a:xfrm>
        </p:spPr>
        <p:txBody>
          <a:bodyPr/>
          <a:lstStyle/>
          <a:p>
            <a:r>
              <a:rPr lang="en-US" dirty="0" smtClean="0"/>
              <a:t>Now try to make a program for a different store, based on the Hotbox pizza program. In it:</a:t>
            </a:r>
          </a:p>
          <a:p>
            <a:r>
              <a:rPr lang="en-US" dirty="0" smtClean="0"/>
              <a:t>1. in comments, name the store you work for</a:t>
            </a:r>
          </a:p>
          <a:p>
            <a:r>
              <a:rPr lang="en-US" dirty="0" smtClean="0"/>
              <a:t>2. You </a:t>
            </a:r>
            <a:r>
              <a:rPr lang="en-US" dirty="0"/>
              <a:t>have to ask how many </a:t>
            </a:r>
            <a:r>
              <a:rPr lang="en-US" dirty="0" smtClean="0"/>
              <a:t>items the </a:t>
            </a:r>
            <a:r>
              <a:rPr lang="en-US" dirty="0"/>
              <a:t>customer </a:t>
            </a:r>
            <a:r>
              <a:rPr lang="en-US" dirty="0" smtClean="0"/>
              <a:t>wants (name your variable so we know what it is)</a:t>
            </a:r>
            <a:endParaRPr lang="en-US" dirty="0"/>
          </a:p>
          <a:p>
            <a:r>
              <a:rPr lang="en-US" dirty="0" smtClean="0"/>
              <a:t>3. </a:t>
            </a:r>
            <a:r>
              <a:rPr lang="en-US" dirty="0"/>
              <a:t>You have to </a:t>
            </a:r>
            <a:r>
              <a:rPr lang="en-US" dirty="0" smtClean="0"/>
              <a:t>record the cost of each item.</a:t>
            </a:r>
            <a:endParaRPr lang="en-US" dirty="0"/>
          </a:p>
          <a:p>
            <a:r>
              <a:rPr lang="en-US" dirty="0" smtClean="0"/>
              <a:t>4. </a:t>
            </a:r>
            <a:r>
              <a:rPr lang="en-US" dirty="0"/>
              <a:t>you have to calculate the total cost of the </a:t>
            </a:r>
            <a:r>
              <a:rPr lang="en-US" dirty="0" smtClean="0"/>
              <a:t>items bought </a:t>
            </a:r>
            <a:r>
              <a:rPr lang="en-US" dirty="0"/>
              <a:t>as a subtotal</a:t>
            </a:r>
          </a:p>
          <a:p>
            <a:r>
              <a:rPr lang="en-US" dirty="0" smtClean="0"/>
              <a:t>5. you </a:t>
            </a:r>
            <a:r>
              <a:rPr lang="en-US" dirty="0"/>
              <a:t>have to calculate the sales tax owed, at </a:t>
            </a:r>
            <a:r>
              <a:rPr lang="en-US" dirty="0" smtClean="0"/>
              <a:t>8% </a:t>
            </a:r>
            <a:r>
              <a:rPr lang="en-US" dirty="0"/>
              <a:t>of the </a:t>
            </a:r>
            <a:r>
              <a:rPr lang="en-US" dirty="0" smtClean="0"/>
              <a:t>subtotal (0.08)</a:t>
            </a:r>
            <a:endParaRPr lang="en-US" dirty="0"/>
          </a:p>
          <a:p>
            <a:r>
              <a:rPr lang="en-US" dirty="0" smtClean="0"/>
              <a:t>6. </a:t>
            </a:r>
            <a:r>
              <a:rPr lang="en-US" dirty="0"/>
              <a:t>you have to add the sales tax to the subtotal for the final total.</a:t>
            </a:r>
          </a:p>
          <a:p>
            <a:r>
              <a:rPr lang="en-US" dirty="0" smtClean="0"/>
              <a:t>7. </a:t>
            </a:r>
            <a:r>
              <a:rPr lang="en-US" dirty="0"/>
              <a:t>You have to show the customer the total amount due, including tax</a:t>
            </a:r>
            <a:endParaRPr lang="en-US" dirty="0" smtClean="0"/>
          </a:p>
          <a:p>
            <a:endParaRPr lang="en-US" dirty="0"/>
          </a:p>
        </p:txBody>
      </p:sp>
    </p:spTree>
    <p:extLst>
      <p:ext uri="{BB962C8B-B14F-4D97-AF65-F5344CB8AC3E}">
        <p14:creationId xmlns:p14="http://schemas.microsoft.com/office/powerpoint/2010/main" val="325287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58" y="0"/>
            <a:ext cx="10364451" cy="854440"/>
          </a:xfrm>
        </p:spPr>
        <p:txBody>
          <a:bodyPr/>
          <a:lstStyle/>
          <a:p>
            <a:r>
              <a:rPr lang="en-US" dirty="0" smtClean="0"/>
              <a:t>Store Rubric</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895007951"/>
              </p:ext>
            </p:extLst>
          </p:nvPr>
        </p:nvGraphicFramePr>
        <p:xfrm>
          <a:off x="914400" y="893427"/>
          <a:ext cx="10363200" cy="5837741"/>
        </p:xfrm>
        <a:graphic>
          <a:graphicData uri="http://schemas.openxmlformats.org/drawingml/2006/table">
            <a:tbl>
              <a:tblPr firstRow="1" bandRow="1">
                <a:tableStyleId>{5C22544A-7EE6-4342-B048-85BDC9FD1C3A}</a:tableStyleId>
              </a:tblPr>
              <a:tblGrid>
                <a:gridCol w="2750695"/>
                <a:gridCol w="4039849"/>
                <a:gridCol w="1716374"/>
                <a:gridCol w="1856282"/>
              </a:tblGrid>
              <a:tr h="360046">
                <a:tc>
                  <a:txBody>
                    <a:bodyPr/>
                    <a:lstStyle/>
                    <a:p>
                      <a:pPr algn="ctr"/>
                      <a:r>
                        <a:rPr lang="en-US" dirty="0" smtClean="0"/>
                        <a:t>Item</a:t>
                      </a:r>
                      <a:endParaRPr lang="en-US" dirty="0"/>
                    </a:p>
                  </a:txBody>
                  <a:tcPr/>
                </a:tc>
                <a:tc>
                  <a:txBody>
                    <a:bodyPr/>
                    <a:lstStyle/>
                    <a:p>
                      <a:pPr algn="ctr"/>
                      <a:r>
                        <a:rPr lang="en-US" dirty="0" smtClean="0"/>
                        <a:t>Credit</a:t>
                      </a:r>
                      <a:r>
                        <a:rPr lang="en-US" baseline="0" dirty="0" smtClean="0"/>
                        <a:t> depends on</a:t>
                      </a:r>
                      <a:endParaRPr lang="en-US" dirty="0"/>
                    </a:p>
                  </a:txBody>
                  <a:tcPr/>
                </a:tc>
                <a:tc>
                  <a:txBody>
                    <a:bodyPr/>
                    <a:lstStyle/>
                    <a:p>
                      <a:pPr algn="ctr"/>
                      <a:r>
                        <a:rPr lang="en-US" dirty="0" smtClean="0"/>
                        <a:t>Points possible</a:t>
                      </a:r>
                      <a:endParaRPr lang="en-US" dirty="0"/>
                    </a:p>
                  </a:txBody>
                  <a:tcPr/>
                </a:tc>
                <a:tc>
                  <a:txBody>
                    <a:bodyPr/>
                    <a:lstStyle/>
                    <a:p>
                      <a:pPr algn="ctr"/>
                      <a:r>
                        <a:rPr lang="en-US" dirty="0" smtClean="0"/>
                        <a:t>Your points</a:t>
                      </a:r>
                      <a:endParaRPr lang="en-US" dirty="0"/>
                    </a:p>
                  </a:txBody>
                  <a:tcPr/>
                </a:tc>
              </a:tr>
              <a:tr h="688744">
                <a:tc>
                  <a:txBody>
                    <a:bodyPr/>
                    <a:lstStyle/>
                    <a:p>
                      <a:r>
                        <a:rPr lang="en-US" sz="2000" b="1" dirty="0" smtClean="0"/>
                        <a:t>Use of comments, Naming and Saving</a:t>
                      </a:r>
                      <a:endParaRPr lang="en-US" sz="2000" b="1" dirty="0"/>
                    </a:p>
                  </a:txBody>
                  <a:tcPr/>
                </a:tc>
                <a:tc>
                  <a:txBody>
                    <a:bodyPr/>
                    <a:lstStyle/>
                    <a:p>
                      <a:r>
                        <a:rPr lang="en-US" dirty="0" smtClean="0"/>
                        <a:t>Title is present and spelled correctly</a:t>
                      </a:r>
                      <a:r>
                        <a:rPr lang="en-US" baseline="0" dirty="0" smtClean="0"/>
                        <a:t> as a Comment. #Comments as you go, as explanation of each part. Save as a </a:t>
                      </a:r>
                      <a:r>
                        <a:rPr lang="en-US" baseline="0" dirty="0" err="1" smtClean="0"/>
                        <a:t>py</a:t>
                      </a:r>
                      <a:endParaRPr lang="en-US" dirty="0"/>
                    </a:p>
                  </a:txBody>
                  <a:tcPr/>
                </a:tc>
                <a:tc>
                  <a:txBody>
                    <a:bodyPr/>
                    <a:lstStyle/>
                    <a:p>
                      <a:r>
                        <a:rPr lang="en-US" dirty="0" smtClean="0"/>
                        <a:t>2</a:t>
                      </a:r>
                      <a:endParaRPr lang="en-US" dirty="0"/>
                    </a:p>
                  </a:txBody>
                  <a:tcPr/>
                </a:tc>
                <a:tc>
                  <a:txBody>
                    <a:bodyPr/>
                    <a:lstStyle/>
                    <a:p>
                      <a:endParaRPr lang="en-US" dirty="0"/>
                    </a:p>
                  </a:txBody>
                  <a:tcPr/>
                </a:tc>
              </a:tr>
              <a:tr h="983922">
                <a:tc>
                  <a:txBody>
                    <a:bodyPr/>
                    <a:lstStyle/>
                    <a:p>
                      <a:r>
                        <a:rPr lang="en-US" sz="2000" b="1" dirty="0" smtClean="0"/>
                        <a:t>Variables:</a:t>
                      </a:r>
                    </a:p>
                    <a:p>
                      <a:r>
                        <a:rPr lang="en-US" sz="2000" b="1" dirty="0" smtClean="0"/>
                        <a:t>Items</a:t>
                      </a:r>
                      <a:r>
                        <a:rPr lang="en-US" sz="2000" b="1" baseline="0" dirty="0" smtClean="0"/>
                        <a:t> and Costs</a:t>
                      </a:r>
                      <a:endParaRPr lang="en-US" sz="2000" b="1" dirty="0"/>
                    </a:p>
                  </a:txBody>
                  <a:tcPr/>
                </a:tc>
                <a:tc>
                  <a:txBody>
                    <a:bodyPr/>
                    <a:lstStyle/>
                    <a:p>
                      <a:r>
                        <a:rPr lang="en-US" dirty="0" smtClean="0"/>
                        <a:t>Number and</a:t>
                      </a:r>
                      <a:r>
                        <a:rPr lang="en-US" baseline="0" dirty="0" smtClean="0"/>
                        <a:t> cost of items, variables written correctly (use </a:t>
                      </a:r>
                      <a:r>
                        <a:rPr lang="en-US" baseline="0" dirty="0" err="1" smtClean="0"/>
                        <a:t>eval</a:t>
                      </a:r>
                      <a:r>
                        <a:rPr lang="en-US" baseline="0" dirty="0" smtClean="0"/>
                        <a:t>)</a:t>
                      </a:r>
                      <a:endParaRPr lang="en-US" dirty="0"/>
                    </a:p>
                  </a:txBody>
                  <a:tcPr/>
                </a:tc>
                <a:tc>
                  <a:txBody>
                    <a:bodyPr/>
                    <a:lstStyle/>
                    <a:p>
                      <a:r>
                        <a:rPr lang="en-US" dirty="0" smtClean="0"/>
                        <a:t>4</a:t>
                      </a:r>
                      <a:endParaRPr lang="en-US" dirty="0"/>
                    </a:p>
                  </a:txBody>
                  <a:tcPr/>
                </a:tc>
                <a:tc>
                  <a:txBody>
                    <a:bodyPr/>
                    <a:lstStyle/>
                    <a:p>
                      <a:endParaRPr lang="en-US" dirty="0"/>
                    </a:p>
                  </a:txBody>
                  <a:tcPr/>
                </a:tc>
              </a:tr>
              <a:tr h="983922">
                <a:tc>
                  <a:txBody>
                    <a:bodyPr/>
                    <a:lstStyle/>
                    <a:p>
                      <a:r>
                        <a:rPr lang="en-US" sz="2000" b="1" dirty="0" smtClean="0"/>
                        <a:t>Subtotal calculation</a:t>
                      </a:r>
                      <a:endParaRPr lang="en-US" sz="2000" b="1" dirty="0"/>
                    </a:p>
                  </a:txBody>
                  <a:tcPr/>
                </a:tc>
                <a:tc>
                  <a:txBody>
                    <a:bodyPr/>
                    <a:lstStyle/>
                    <a:p>
                      <a:r>
                        <a:rPr lang="en-US" dirty="0" smtClean="0"/>
                        <a:t>Calculation</a:t>
                      </a:r>
                      <a:r>
                        <a:rPr lang="en-US" baseline="0" dirty="0" smtClean="0"/>
                        <a:t> syntax correct</a:t>
                      </a:r>
                      <a:endParaRPr lang="en-US" dirty="0"/>
                    </a:p>
                  </a:txBody>
                  <a:tcPr/>
                </a:tc>
                <a:tc>
                  <a:txBody>
                    <a:bodyPr/>
                    <a:lstStyle/>
                    <a:p>
                      <a:r>
                        <a:rPr lang="en-US" dirty="0" smtClean="0"/>
                        <a:t>4</a:t>
                      </a:r>
                      <a:endParaRPr lang="en-US" dirty="0"/>
                    </a:p>
                  </a:txBody>
                  <a:tcPr/>
                </a:tc>
                <a:tc>
                  <a:txBody>
                    <a:bodyPr/>
                    <a:lstStyle/>
                    <a:p>
                      <a:endParaRPr lang="en-US" dirty="0"/>
                    </a:p>
                  </a:txBody>
                  <a:tcPr/>
                </a:tc>
              </a:tr>
              <a:tr h="1279097">
                <a:tc>
                  <a:txBody>
                    <a:bodyPr/>
                    <a:lstStyle/>
                    <a:p>
                      <a:r>
                        <a:rPr lang="en-US" sz="2000" b="1" dirty="0" smtClean="0"/>
                        <a:t>Sales tax figured correctly at 8% or</a:t>
                      </a:r>
                      <a:r>
                        <a:rPr lang="en-US" sz="2000" b="1" baseline="0" dirty="0" smtClean="0"/>
                        <a:t> 0.08 of the subtotal cost</a:t>
                      </a:r>
                      <a:endParaRPr lang="en-US" sz="2000" b="1" dirty="0" smtClean="0"/>
                    </a:p>
                  </a:txBody>
                  <a:tcPr/>
                </a:tc>
                <a:tc>
                  <a:txBody>
                    <a:bodyPr/>
                    <a:lstStyle/>
                    <a:p>
                      <a:r>
                        <a:rPr lang="en-US" dirty="0" smtClean="0"/>
                        <a:t>Sales tax variable set up and calculated</a:t>
                      </a:r>
                      <a:endParaRPr lang="en-US" dirty="0"/>
                    </a:p>
                  </a:txBody>
                  <a:tcPr/>
                </a:tc>
                <a:tc>
                  <a:txBody>
                    <a:bodyPr/>
                    <a:lstStyle/>
                    <a:p>
                      <a:r>
                        <a:rPr lang="en-US" dirty="0" smtClean="0"/>
                        <a:t>2</a:t>
                      </a:r>
                      <a:endParaRPr lang="en-US" dirty="0"/>
                    </a:p>
                  </a:txBody>
                  <a:tcPr/>
                </a:tc>
                <a:tc>
                  <a:txBody>
                    <a:bodyPr/>
                    <a:lstStyle/>
                    <a:p>
                      <a:endParaRPr lang="en-US" dirty="0"/>
                    </a:p>
                  </a:txBody>
                  <a:tcPr/>
                </a:tc>
              </a:tr>
              <a:tr h="1279097">
                <a:tc>
                  <a:txBody>
                    <a:bodyPr/>
                    <a:lstStyle/>
                    <a:p>
                      <a:r>
                        <a:rPr lang="en-US" sz="2000" b="1" dirty="0" smtClean="0"/>
                        <a:t>Print</a:t>
                      </a:r>
                      <a:r>
                        <a:rPr lang="en-US" sz="2000" b="1" baseline="0" dirty="0" smtClean="0"/>
                        <a:t> command used correctly to show final total from the subtotal and tax.</a:t>
                      </a:r>
                      <a:endParaRPr lang="en-US" sz="2000" b="1" dirty="0" smtClean="0"/>
                    </a:p>
                  </a:txBody>
                  <a:tcPr/>
                </a:tc>
                <a:tc>
                  <a:txBody>
                    <a:bodyPr/>
                    <a:lstStyle/>
                    <a:p>
                      <a:r>
                        <a:rPr lang="en-US" dirty="0" smtClean="0"/>
                        <a:t>Strings and calculations</a:t>
                      </a:r>
                      <a:r>
                        <a:rPr lang="en-US" baseline="0" dirty="0" smtClean="0"/>
                        <a:t> done correctly, so that the customer gets a “receipt”</a:t>
                      </a:r>
                      <a:endParaRPr lang="en-US" dirty="0"/>
                    </a:p>
                  </a:txBody>
                  <a:tcPr/>
                </a:tc>
                <a:tc>
                  <a:txBody>
                    <a:bodyPr/>
                    <a:lstStyle/>
                    <a:p>
                      <a:r>
                        <a:rPr lang="en-US" dirty="0" smtClean="0"/>
                        <a:t>3</a:t>
                      </a:r>
                    </a:p>
                    <a:p>
                      <a:endParaRPr lang="en-US" dirty="0" smtClean="0"/>
                    </a:p>
                    <a:p>
                      <a:endParaRPr lang="en-US" dirty="0" smtClean="0"/>
                    </a:p>
                    <a:p>
                      <a:r>
                        <a:rPr lang="en-US" dirty="0" smtClean="0"/>
                        <a:t>Total: ____/15</a:t>
                      </a:r>
                      <a:endParaRPr lang="en-US" dirty="0"/>
                    </a:p>
                  </a:txBody>
                  <a:tcPr/>
                </a:tc>
                <a:tc>
                  <a:txBody>
                    <a:bodyPr/>
                    <a:lstStyle/>
                    <a:p>
                      <a:r>
                        <a:rPr lang="en-US" sz="1600" dirty="0" smtClean="0"/>
                        <a:t>Note: This</a:t>
                      </a:r>
                      <a:r>
                        <a:rPr lang="en-US" sz="1600" baseline="0" dirty="0" smtClean="0"/>
                        <a:t> program can be done in 9 lines of code. (not including comments)</a:t>
                      </a:r>
                      <a:endParaRPr lang="en-US" sz="1600" dirty="0"/>
                    </a:p>
                  </a:txBody>
                  <a:tcPr/>
                </a:tc>
              </a:tr>
            </a:tbl>
          </a:graphicData>
        </a:graphic>
      </p:graphicFrame>
    </p:spTree>
    <p:extLst>
      <p:ext uri="{BB962C8B-B14F-4D97-AF65-F5344CB8AC3E}">
        <p14:creationId xmlns:p14="http://schemas.microsoft.com/office/powerpoint/2010/main" val="36300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Vocabulary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18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0059"/>
            <a:ext cx="10364451" cy="1187043"/>
          </a:xfrm>
        </p:spPr>
        <p:txBody>
          <a:bodyPr/>
          <a:lstStyle/>
          <a:p>
            <a:r>
              <a:rPr lang="en-US" dirty="0" smtClean="0"/>
              <a:t>Loops</a:t>
            </a:r>
            <a:endParaRPr lang="en-US" dirty="0"/>
          </a:p>
        </p:txBody>
      </p:sp>
      <p:sp>
        <p:nvSpPr>
          <p:cNvPr id="3" name="Content Placeholder 2"/>
          <p:cNvSpPr>
            <a:spLocks noGrp="1"/>
          </p:cNvSpPr>
          <p:nvPr>
            <p:ph sz="quarter" idx="13"/>
          </p:nvPr>
        </p:nvSpPr>
        <p:spPr>
          <a:xfrm>
            <a:off x="389462" y="1073836"/>
            <a:ext cx="7294854" cy="4243386"/>
          </a:xfrm>
        </p:spPr>
        <p:txBody>
          <a:bodyPr/>
          <a:lstStyle/>
          <a:p>
            <a:r>
              <a:rPr lang="en-US" dirty="0" smtClean="0"/>
              <a:t>Loops are good to use if you want to repeat an action over and over</a:t>
            </a:r>
          </a:p>
          <a:p>
            <a:r>
              <a:rPr lang="en-US" dirty="0" smtClean="0"/>
              <a:t>A </a:t>
            </a:r>
            <a:r>
              <a:rPr lang="en-US" cap="none" dirty="0" smtClean="0"/>
              <a:t>for LOOP iterates (or repeats once for each item in a list)</a:t>
            </a:r>
          </a:p>
          <a:p>
            <a:r>
              <a:rPr lang="en-US" cap="none" dirty="0" smtClean="0"/>
              <a:t>You can use range() to create lists (like of numbers 0-9 or 1-100)</a:t>
            </a:r>
          </a:p>
          <a:p>
            <a:r>
              <a:rPr lang="en-US" cap="none" dirty="0" smtClean="0"/>
              <a:t>To see the lists printed out, use the list() function</a:t>
            </a:r>
          </a:p>
          <a:p>
            <a:r>
              <a:rPr lang="en-US" cap="none" dirty="0" smtClean="0"/>
              <a:t>Let’s try it right in Python Shell….</a:t>
            </a:r>
          </a:p>
          <a:p>
            <a:endParaRPr lang="en-US" dirty="0"/>
          </a:p>
        </p:txBody>
      </p:sp>
      <p:pic>
        <p:nvPicPr>
          <p:cNvPr id="4" name="Picture 3"/>
          <p:cNvPicPr>
            <a:picLocks noChangeAspect="1"/>
          </p:cNvPicPr>
          <p:nvPr/>
        </p:nvPicPr>
        <p:blipFill>
          <a:blip r:embed="rId2"/>
          <a:stretch>
            <a:fillRect/>
          </a:stretch>
        </p:blipFill>
        <p:spPr>
          <a:xfrm>
            <a:off x="871829" y="3912788"/>
            <a:ext cx="6096000" cy="2743405"/>
          </a:xfrm>
          <a:prstGeom prst="rect">
            <a:avLst/>
          </a:prstGeom>
        </p:spPr>
      </p:pic>
      <p:sp>
        <p:nvSpPr>
          <p:cNvPr id="5" name="TextBox 4"/>
          <p:cNvSpPr txBox="1"/>
          <p:nvPr/>
        </p:nvSpPr>
        <p:spPr>
          <a:xfrm>
            <a:off x="8439325" y="1119930"/>
            <a:ext cx="304100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There are several types of loops. The “for loop” is a simple one that iterates a range.</a:t>
            </a:r>
          </a:p>
          <a:p>
            <a:endParaRPr lang="en-US" dirty="0"/>
          </a:p>
          <a:p>
            <a:r>
              <a:rPr lang="en-US" dirty="0" smtClean="0"/>
              <a:t>A “while loop” is more complicated. This one can check for a condition (like, does a gamer want to replay a game after losing or just quit) and decide whether to loop or stop (break)</a:t>
            </a:r>
            <a:endParaRPr lang="en-US" dirty="0"/>
          </a:p>
        </p:txBody>
      </p:sp>
    </p:spTree>
    <p:extLst>
      <p:ext uri="{BB962C8B-B14F-4D97-AF65-F5344CB8AC3E}">
        <p14:creationId xmlns:p14="http://schemas.microsoft.com/office/powerpoint/2010/main" val="14218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0059"/>
            <a:ext cx="10364451" cy="1187043"/>
          </a:xfrm>
        </p:spPr>
        <p:txBody>
          <a:bodyPr/>
          <a:lstStyle/>
          <a:p>
            <a:r>
              <a:rPr lang="en-US" dirty="0" smtClean="0"/>
              <a:t>For Loops program example: Rosette</a:t>
            </a:r>
            <a:endParaRPr lang="en-US" dirty="0"/>
          </a:p>
        </p:txBody>
      </p:sp>
      <p:sp>
        <p:nvSpPr>
          <p:cNvPr id="3" name="Content Placeholder 2"/>
          <p:cNvSpPr>
            <a:spLocks noGrp="1"/>
          </p:cNvSpPr>
          <p:nvPr>
            <p:ph sz="quarter" idx="13"/>
          </p:nvPr>
        </p:nvSpPr>
        <p:spPr>
          <a:xfrm>
            <a:off x="913774" y="1547814"/>
            <a:ext cx="10363826" cy="1843086"/>
          </a:xfrm>
        </p:spPr>
        <p:txBody>
          <a:bodyPr>
            <a:normAutofit fontScale="92500" lnSpcReduction="20000"/>
          </a:bodyPr>
          <a:lstStyle/>
          <a:p>
            <a:r>
              <a:rPr lang="en-US" dirty="0" smtClean="0"/>
              <a:t>To draw a rosette, we have imported a drawing tool called “Turtle”. It is a program python (and many other languages) recognizes.</a:t>
            </a:r>
          </a:p>
          <a:p>
            <a:r>
              <a:rPr lang="en-US" dirty="0" smtClean="0"/>
              <a:t>The </a:t>
            </a:r>
            <a:r>
              <a:rPr lang="en-US" cap="none" dirty="0" smtClean="0"/>
              <a:t>for </a:t>
            </a:r>
            <a:r>
              <a:rPr lang="en-US" dirty="0" smtClean="0"/>
              <a:t>X </a:t>
            </a:r>
            <a:r>
              <a:rPr lang="en-US" cap="none" dirty="0" smtClean="0"/>
              <a:t>in</a:t>
            </a:r>
            <a:r>
              <a:rPr lang="en-US" dirty="0" smtClean="0"/>
              <a:t> (the loop) will repeat 4 times (because it says range(4)</a:t>
            </a:r>
          </a:p>
          <a:p>
            <a:r>
              <a:rPr lang="en-US" dirty="0" smtClean="0"/>
              <a:t>The last two lines instructs the turtle pen to make a circle, and then go 90 degrees left. The end result is shown.</a:t>
            </a:r>
            <a:endParaRPr lang="en-US" dirty="0"/>
          </a:p>
        </p:txBody>
      </p:sp>
      <p:pic>
        <p:nvPicPr>
          <p:cNvPr id="5" name="Picture 4"/>
          <p:cNvPicPr>
            <a:picLocks noChangeAspect="1"/>
          </p:cNvPicPr>
          <p:nvPr/>
        </p:nvPicPr>
        <p:blipFill>
          <a:blip r:embed="rId2"/>
          <a:stretch>
            <a:fillRect/>
          </a:stretch>
        </p:blipFill>
        <p:spPr>
          <a:xfrm>
            <a:off x="4919663" y="4000353"/>
            <a:ext cx="6848161" cy="2500457"/>
          </a:xfrm>
          <a:prstGeom prst="rect">
            <a:avLst/>
          </a:prstGeom>
        </p:spPr>
      </p:pic>
      <p:pic>
        <p:nvPicPr>
          <p:cNvPr id="6" name="Picture 5"/>
          <p:cNvPicPr>
            <a:picLocks noChangeAspect="1"/>
          </p:cNvPicPr>
          <p:nvPr/>
        </p:nvPicPr>
        <p:blipFill>
          <a:blip r:embed="rId3"/>
          <a:stretch>
            <a:fillRect/>
          </a:stretch>
        </p:blipFill>
        <p:spPr>
          <a:xfrm>
            <a:off x="950268" y="3846353"/>
            <a:ext cx="2585075" cy="2168554"/>
          </a:xfrm>
          <a:prstGeom prst="rect">
            <a:avLst/>
          </a:prstGeom>
        </p:spPr>
      </p:pic>
    </p:spTree>
    <p:extLst>
      <p:ext uri="{BB962C8B-B14F-4D97-AF65-F5344CB8AC3E}">
        <p14:creationId xmlns:p14="http://schemas.microsoft.com/office/powerpoint/2010/main" val="275507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0059"/>
            <a:ext cx="10364451" cy="1187043"/>
          </a:xfrm>
        </p:spPr>
        <p:txBody>
          <a:bodyPr/>
          <a:lstStyle/>
          <a:p>
            <a:r>
              <a:rPr lang="en-US" dirty="0" smtClean="0"/>
              <a:t>Loops program example: Rosette 2</a:t>
            </a:r>
            <a:endParaRPr lang="en-US" dirty="0"/>
          </a:p>
        </p:txBody>
      </p:sp>
      <p:sp>
        <p:nvSpPr>
          <p:cNvPr id="3" name="Content Placeholder 2"/>
          <p:cNvSpPr>
            <a:spLocks noGrp="1"/>
          </p:cNvSpPr>
          <p:nvPr>
            <p:ph sz="quarter" idx="13"/>
          </p:nvPr>
        </p:nvSpPr>
        <p:spPr>
          <a:xfrm>
            <a:off x="913774" y="1547814"/>
            <a:ext cx="10363826" cy="1186997"/>
          </a:xfrm>
        </p:spPr>
        <p:txBody>
          <a:bodyPr>
            <a:normAutofit lnSpcReduction="10000"/>
          </a:bodyPr>
          <a:lstStyle/>
          <a:p>
            <a:r>
              <a:rPr lang="en-US" dirty="0" smtClean="0"/>
              <a:t>We can adapt this program to make more circles by changing the range and the angle degree (left). Change the numbers, and see what happens to the circles/rosette.</a:t>
            </a:r>
            <a:endParaRPr lang="en-US" dirty="0"/>
          </a:p>
        </p:txBody>
      </p:sp>
      <p:pic>
        <p:nvPicPr>
          <p:cNvPr id="4" name="Picture 3"/>
          <p:cNvPicPr>
            <a:picLocks noChangeAspect="1"/>
          </p:cNvPicPr>
          <p:nvPr/>
        </p:nvPicPr>
        <p:blipFill>
          <a:blip r:embed="rId2"/>
          <a:stretch>
            <a:fillRect/>
          </a:stretch>
        </p:blipFill>
        <p:spPr>
          <a:xfrm>
            <a:off x="4536085" y="4025090"/>
            <a:ext cx="6679996" cy="2249526"/>
          </a:xfrm>
          <a:prstGeom prst="rect">
            <a:avLst/>
          </a:prstGeom>
        </p:spPr>
      </p:pic>
      <p:pic>
        <p:nvPicPr>
          <p:cNvPr id="7" name="Picture 6"/>
          <p:cNvPicPr>
            <a:picLocks noChangeAspect="1"/>
          </p:cNvPicPr>
          <p:nvPr/>
        </p:nvPicPr>
        <p:blipFill>
          <a:blip r:embed="rId3"/>
          <a:stretch>
            <a:fillRect/>
          </a:stretch>
        </p:blipFill>
        <p:spPr>
          <a:xfrm>
            <a:off x="562062" y="2835523"/>
            <a:ext cx="3505210" cy="2805649"/>
          </a:xfrm>
          <a:prstGeom prst="rect">
            <a:avLst/>
          </a:prstGeom>
        </p:spPr>
      </p:pic>
    </p:spTree>
    <p:extLst>
      <p:ext uri="{BB962C8B-B14F-4D97-AF65-F5344CB8AC3E}">
        <p14:creationId xmlns:p14="http://schemas.microsoft.com/office/powerpoint/2010/main" val="77428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182" y="230697"/>
            <a:ext cx="3062606" cy="1002484"/>
          </a:xfrm>
        </p:spPr>
        <p:txBody>
          <a:bodyPr>
            <a:normAutofit/>
          </a:bodyPr>
          <a:lstStyle/>
          <a:p>
            <a:r>
              <a:rPr lang="en-US" dirty="0" smtClean="0"/>
              <a:t>Resources</a:t>
            </a:r>
            <a:endParaRPr lang="en-US" dirty="0"/>
          </a:p>
        </p:txBody>
      </p:sp>
      <p:sp>
        <p:nvSpPr>
          <p:cNvPr id="3" name="Content Placeholder 2"/>
          <p:cNvSpPr>
            <a:spLocks noGrp="1"/>
          </p:cNvSpPr>
          <p:nvPr>
            <p:ph sz="quarter" idx="13"/>
          </p:nvPr>
        </p:nvSpPr>
        <p:spPr>
          <a:xfrm>
            <a:off x="913774" y="1220598"/>
            <a:ext cx="5106026" cy="4570601"/>
          </a:xfrm>
        </p:spPr>
        <p:txBody>
          <a:bodyPr>
            <a:normAutofit fontScale="92500" lnSpcReduction="20000"/>
          </a:bodyPr>
          <a:lstStyle/>
          <a:p>
            <a:r>
              <a:rPr lang="en-US" cap="none" dirty="0">
                <a:hlinkClick r:id="rId2"/>
              </a:rPr>
              <a:t>Python.org </a:t>
            </a:r>
            <a:r>
              <a:rPr lang="en-US" u="sng" cap="none" dirty="0"/>
              <a:t>(installation</a:t>
            </a:r>
            <a:r>
              <a:rPr lang="en-US" u="sng" cap="none" dirty="0" smtClean="0"/>
              <a:t>)</a:t>
            </a:r>
          </a:p>
          <a:p>
            <a:r>
              <a:rPr lang="en-US" u="sng" cap="none" dirty="0">
                <a:hlinkClick r:id="rId2"/>
              </a:rPr>
              <a:t>https://</a:t>
            </a:r>
            <a:r>
              <a:rPr lang="en-US" u="sng" cap="none" dirty="0" smtClean="0">
                <a:hlinkClick r:id="rId2"/>
              </a:rPr>
              <a:t>www.pygame.org/news </a:t>
            </a:r>
            <a:r>
              <a:rPr lang="en-US" u="sng" cap="none" dirty="0" smtClean="0"/>
              <a:t>(</a:t>
            </a:r>
            <a:r>
              <a:rPr lang="en-US" u="sng" cap="none" dirty="0" err="1" smtClean="0"/>
              <a:t>pygames</a:t>
            </a:r>
            <a:r>
              <a:rPr lang="en-US" u="sng" cap="none" dirty="0" smtClean="0"/>
              <a:t> coder to make games)</a:t>
            </a:r>
            <a:endParaRPr lang="en-US" u="sng" cap="none" dirty="0">
              <a:hlinkClick r:id="rId2"/>
            </a:endParaRPr>
          </a:p>
          <a:p>
            <a:r>
              <a:rPr lang="en-US" cap="none" dirty="0" smtClean="0">
                <a:hlinkClick r:id="rId2"/>
              </a:rPr>
              <a:t>https</a:t>
            </a:r>
            <a:r>
              <a:rPr lang="en-US" cap="none" dirty="0">
                <a:hlinkClick r:id="rId2"/>
              </a:rPr>
              <a:t>://securitybaron.com/blog/cryptography-and-coding-informationhttps://www.pygame.org/news/ </a:t>
            </a:r>
            <a:r>
              <a:rPr lang="en-US" cap="none" dirty="0" smtClean="0"/>
              <a:t>(encryption and relating to security and code)</a:t>
            </a:r>
            <a:endParaRPr lang="en-US" cap="none" dirty="0" smtClean="0">
              <a:hlinkClick r:id="rId2"/>
            </a:endParaRPr>
          </a:p>
          <a:p>
            <a:r>
              <a:rPr lang="en-US" cap="none" dirty="0" smtClean="0">
                <a:hlinkClick r:id="rId2"/>
              </a:rPr>
              <a:t>www.codeacademy.com/afterschool</a:t>
            </a:r>
            <a:r>
              <a:rPr lang="en-US" cap="none" dirty="0" smtClean="0"/>
              <a:t> (costs money)</a:t>
            </a:r>
          </a:p>
          <a:p>
            <a:r>
              <a:rPr lang="en-US" cap="none" dirty="0" smtClean="0">
                <a:hlinkClick r:id="rId3"/>
              </a:rPr>
              <a:t>http://www.nostarch.com/teachkids</a:t>
            </a:r>
            <a:r>
              <a:rPr lang="en-US" cap="none" dirty="0" smtClean="0"/>
              <a:t> (samples)</a:t>
            </a:r>
          </a:p>
          <a:p>
            <a:r>
              <a:rPr lang="en-US" cap="none" dirty="0">
                <a:hlinkClick r:id="rId4"/>
              </a:rPr>
              <a:t>https://www.quickstart.com/blog/10-famous-websites-built-with-python</a:t>
            </a:r>
            <a:r>
              <a:rPr lang="en-US" cap="none" dirty="0" smtClean="0">
                <a:hlinkClick r:id="rId4"/>
              </a:rPr>
              <a:t>/</a:t>
            </a:r>
            <a:r>
              <a:rPr lang="en-US" cap="none" dirty="0" smtClean="0"/>
              <a:t> (Famous sites using Python)</a:t>
            </a:r>
          </a:p>
          <a:p>
            <a:endParaRPr lang="en-US" cap="none" dirty="0"/>
          </a:p>
        </p:txBody>
      </p:sp>
      <p:sp>
        <p:nvSpPr>
          <p:cNvPr id="4" name="Content Placeholder 3"/>
          <p:cNvSpPr>
            <a:spLocks noGrp="1"/>
          </p:cNvSpPr>
          <p:nvPr>
            <p:ph sz="quarter" idx="14"/>
          </p:nvPr>
        </p:nvSpPr>
        <p:spPr>
          <a:xfrm>
            <a:off x="6830736" y="230697"/>
            <a:ext cx="5105400" cy="600651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US" b="1" dirty="0" smtClean="0"/>
              <a:t>Vocabulary:</a:t>
            </a:r>
          </a:p>
          <a:p>
            <a:pPr marL="0" indent="0" algn="ctr">
              <a:buNone/>
            </a:pPr>
            <a:r>
              <a:rPr lang="en-US" cap="none" dirty="0" smtClean="0"/>
              <a:t>Input</a:t>
            </a:r>
          </a:p>
          <a:p>
            <a:pPr marL="0" indent="0" algn="ctr">
              <a:buNone/>
            </a:pPr>
            <a:r>
              <a:rPr lang="en-US" cap="none" dirty="0" smtClean="0"/>
              <a:t>Output</a:t>
            </a:r>
          </a:p>
          <a:p>
            <a:pPr marL="0" indent="0" algn="ctr">
              <a:buNone/>
            </a:pPr>
            <a:r>
              <a:rPr lang="en-US" cap="none" dirty="0" smtClean="0"/>
              <a:t>Comments</a:t>
            </a:r>
          </a:p>
          <a:p>
            <a:pPr marL="0" indent="0" algn="ctr">
              <a:buNone/>
            </a:pPr>
            <a:r>
              <a:rPr lang="en-US" cap="none" dirty="0" smtClean="0"/>
              <a:t>Statements</a:t>
            </a:r>
          </a:p>
          <a:p>
            <a:pPr marL="0" indent="0" algn="ctr">
              <a:buNone/>
            </a:pPr>
            <a:r>
              <a:rPr lang="en-US" cap="none" dirty="0" smtClean="0"/>
              <a:t>Operators</a:t>
            </a:r>
          </a:p>
          <a:p>
            <a:pPr marL="0" indent="0" algn="ctr">
              <a:buNone/>
            </a:pPr>
            <a:r>
              <a:rPr lang="en-US" cap="none" dirty="0" smtClean="0"/>
              <a:t>Variables</a:t>
            </a:r>
          </a:p>
          <a:p>
            <a:pPr marL="0" indent="0" algn="ctr">
              <a:buNone/>
            </a:pPr>
            <a:r>
              <a:rPr lang="en-US" cap="none" dirty="0" smtClean="0"/>
              <a:t>Syntax (and Syntax Error)</a:t>
            </a:r>
          </a:p>
          <a:p>
            <a:pPr marL="0" indent="0" algn="ctr">
              <a:buNone/>
            </a:pPr>
            <a:r>
              <a:rPr lang="en-US" cap="none" dirty="0" smtClean="0"/>
              <a:t>Strings</a:t>
            </a:r>
          </a:p>
          <a:p>
            <a:pPr marL="0" indent="0" algn="ctr">
              <a:buNone/>
            </a:pPr>
            <a:r>
              <a:rPr lang="en-US" cap="none" dirty="0" smtClean="0"/>
              <a:t>Algorithm</a:t>
            </a:r>
          </a:p>
          <a:p>
            <a:pPr marL="0" indent="0" algn="ctr">
              <a:buNone/>
            </a:pPr>
            <a:r>
              <a:rPr lang="en-US" cap="none" dirty="0" smtClean="0"/>
              <a:t>Loop (for)</a:t>
            </a:r>
          </a:p>
          <a:p>
            <a:pPr marL="0" indent="0" algn="ctr">
              <a:buNone/>
            </a:pPr>
            <a:r>
              <a:rPr lang="en-US" cap="none" dirty="0" smtClean="0"/>
              <a:t>Conditions (If else)</a:t>
            </a:r>
          </a:p>
          <a:p>
            <a:pPr marL="0" indent="0" algn="ctr">
              <a:buNone/>
            </a:pPr>
            <a:r>
              <a:rPr lang="en-US" cap="none" dirty="0" smtClean="0"/>
              <a:t>function</a:t>
            </a:r>
          </a:p>
          <a:p>
            <a:pPr marL="0" indent="0" algn="ctr">
              <a:buNone/>
            </a:pPr>
            <a:endParaRPr lang="en-US" cap="none" dirty="0" smtClean="0"/>
          </a:p>
          <a:p>
            <a:pPr marL="0" indent="0" algn="ctr">
              <a:buNone/>
            </a:pPr>
            <a:endParaRPr lang="en-US" cap="none" dirty="0"/>
          </a:p>
        </p:txBody>
      </p:sp>
    </p:spTree>
    <p:extLst>
      <p:ext uri="{BB962C8B-B14F-4D97-AF65-F5344CB8AC3E}">
        <p14:creationId xmlns:p14="http://schemas.microsoft.com/office/powerpoint/2010/main" val="390145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15845"/>
            <a:ext cx="10364451" cy="769861"/>
          </a:xfrm>
        </p:spPr>
        <p:txBody>
          <a:bodyPr/>
          <a:lstStyle/>
          <a:p>
            <a:r>
              <a:rPr lang="en-US" dirty="0" smtClean="0"/>
              <a:t>While loop example</a:t>
            </a:r>
            <a:endParaRPr lang="en-US" dirty="0"/>
          </a:p>
        </p:txBody>
      </p:sp>
      <p:sp>
        <p:nvSpPr>
          <p:cNvPr id="3" name="Content Placeholder 2"/>
          <p:cNvSpPr>
            <a:spLocks noGrp="1"/>
          </p:cNvSpPr>
          <p:nvPr>
            <p:ph sz="quarter" idx="13"/>
          </p:nvPr>
        </p:nvSpPr>
        <p:spPr>
          <a:xfrm>
            <a:off x="913774" y="1090570"/>
            <a:ext cx="10363826" cy="4700630"/>
          </a:xfrm>
        </p:spPr>
        <p:txBody>
          <a:bodyPr/>
          <a:lstStyle/>
          <a:p>
            <a:r>
              <a:rPr lang="en-US" dirty="0" smtClean="0"/>
              <a:t>Try this loop that will repeat your name until you tell it to stop:</a:t>
            </a:r>
          </a:p>
          <a:p>
            <a:endParaRPr lang="en-US" dirty="0"/>
          </a:p>
        </p:txBody>
      </p:sp>
      <p:pic>
        <p:nvPicPr>
          <p:cNvPr id="4" name="Picture 3"/>
          <p:cNvPicPr>
            <a:picLocks noChangeAspect="1"/>
          </p:cNvPicPr>
          <p:nvPr/>
        </p:nvPicPr>
        <p:blipFill>
          <a:blip r:embed="rId2"/>
          <a:stretch>
            <a:fillRect/>
          </a:stretch>
        </p:blipFill>
        <p:spPr>
          <a:xfrm>
            <a:off x="864065" y="1753001"/>
            <a:ext cx="9683273" cy="4446463"/>
          </a:xfrm>
          <a:prstGeom prst="rect">
            <a:avLst/>
          </a:prstGeom>
        </p:spPr>
      </p:pic>
    </p:spTree>
    <p:extLst>
      <p:ext uri="{BB962C8B-B14F-4D97-AF65-F5344CB8AC3E}">
        <p14:creationId xmlns:p14="http://schemas.microsoft.com/office/powerpoint/2010/main" val="103620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5069" y="499144"/>
            <a:ext cx="6342762" cy="6080539"/>
          </a:xfrm>
          <a:prstGeom prst="rect">
            <a:avLst/>
          </a:prstGeom>
        </p:spPr>
      </p:pic>
    </p:spTree>
    <p:extLst>
      <p:ext uri="{BB962C8B-B14F-4D97-AF65-F5344CB8AC3E}">
        <p14:creationId xmlns:p14="http://schemas.microsoft.com/office/powerpoint/2010/main" val="342468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8085"/>
            <a:ext cx="10364451" cy="1434517"/>
          </a:xfrm>
        </p:spPr>
        <p:txBody>
          <a:bodyPr/>
          <a:lstStyle/>
          <a:p>
            <a:r>
              <a:rPr lang="en-US" dirty="0" smtClean="0"/>
              <a:t>Conditional Expression</a:t>
            </a:r>
            <a:br>
              <a:rPr lang="en-US" dirty="0" smtClean="0"/>
            </a:br>
            <a:r>
              <a:rPr lang="en-US" dirty="0" smtClean="0"/>
              <a:t> (or Conditional Statement)</a:t>
            </a:r>
            <a:endParaRPr lang="en-US" dirty="0"/>
          </a:p>
        </p:txBody>
      </p:sp>
      <p:sp>
        <p:nvSpPr>
          <p:cNvPr id="3" name="Content Placeholder 2"/>
          <p:cNvSpPr>
            <a:spLocks noGrp="1"/>
          </p:cNvSpPr>
          <p:nvPr>
            <p:ph sz="quarter" idx="13"/>
          </p:nvPr>
        </p:nvSpPr>
        <p:spPr>
          <a:xfrm>
            <a:off x="913774" y="1627464"/>
            <a:ext cx="10363826" cy="4163735"/>
          </a:xfrm>
        </p:spPr>
        <p:txBody>
          <a:bodyPr/>
          <a:lstStyle/>
          <a:p>
            <a:r>
              <a:rPr lang="en-US" dirty="0" smtClean="0"/>
              <a:t>The computer checks a set of conditions, and acts upon the conditions (like when a thermostat sees the temperature in the room is too cold, so it turns on the heat)</a:t>
            </a:r>
            <a:endParaRPr lang="en-US" dirty="0"/>
          </a:p>
          <a:p>
            <a:r>
              <a:rPr lang="en-US" dirty="0" smtClean="0"/>
              <a:t>“if. statements </a:t>
            </a:r>
          </a:p>
          <a:p>
            <a:r>
              <a:rPr lang="en-US" dirty="0" smtClean="0"/>
              <a:t>If condition: </a:t>
            </a:r>
          </a:p>
          <a:p>
            <a:pPr lvl="1"/>
            <a:r>
              <a:rPr lang="en-US" dirty="0" smtClean="0"/>
              <a:t>then indented statement(s)</a:t>
            </a:r>
          </a:p>
          <a:p>
            <a:endParaRPr lang="en-US" dirty="0"/>
          </a:p>
        </p:txBody>
      </p:sp>
      <p:pic>
        <p:nvPicPr>
          <p:cNvPr id="4" name="Picture 3"/>
          <p:cNvPicPr>
            <a:picLocks noChangeAspect="1"/>
          </p:cNvPicPr>
          <p:nvPr/>
        </p:nvPicPr>
        <p:blipFill>
          <a:blip r:embed="rId2"/>
          <a:stretch>
            <a:fillRect/>
          </a:stretch>
        </p:blipFill>
        <p:spPr>
          <a:xfrm>
            <a:off x="4601361" y="2653477"/>
            <a:ext cx="7226591" cy="3474767"/>
          </a:xfrm>
          <a:prstGeom prst="rect">
            <a:avLst/>
          </a:prstGeom>
        </p:spPr>
      </p:pic>
      <p:sp>
        <p:nvSpPr>
          <p:cNvPr id="5" name="TextBox 4"/>
          <p:cNvSpPr txBox="1"/>
          <p:nvPr/>
        </p:nvSpPr>
        <p:spPr>
          <a:xfrm>
            <a:off x="583035" y="4454554"/>
            <a:ext cx="354434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In this program, it asks whether or not you want to make a spiral. If you say Y (yes), it does, if you say N (no), it doesn’t.</a:t>
            </a:r>
          </a:p>
          <a:p>
            <a:r>
              <a:rPr lang="en-US" dirty="0" smtClean="0"/>
              <a:t>The double == means it is equal too, while NOT being an assignment operator (like name = in a variable)</a:t>
            </a:r>
            <a:endParaRPr lang="en-US" dirty="0"/>
          </a:p>
        </p:txBody>
      </p:sp>
    </p:spTree>
    <p:extLst>
      <p:ext uri="{BB962C8B-B14F-4D97-AF65-F5344CB8AC3E}">
        <p14:creationId xmlns:p14="http://schemas.microsoft.com/office/powerpoint/2010/main" val="390675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8085"/>
            <a:ext cx="10364451" cy="1434517"/>
          </a:xfrm>
        </p:spPr>
        <p:txBody>
          <a:bodyPr/>
          <a:lstStyle/>
          <a:p>
            <a:r>
              <a:rPr lang="en-US" dirty="0" smtClean="0"/>
              <a:t>Conditional Expression</a:t>
            </a:r>
            <a:br>
              <a:rPr lang="en-US" dirty="0" smtClean="0"/>
            </a:br>
            <a:r>
              <a:rPr lang="en-US" dirty="0" smtClean="0"/>
              <a:t>and Boolean expressions</a:t>
            </a:r>
            <a:endParaRPr lang="en-US" dirty="0"/>
          </a:p>
        </p:txBody>
      </p:sp>
      <p:sp>
        <p:nvSpPr>
          <p:cNvPr id="3" name="Content Placeholder 2"/>
          <p:cNvSpPr>
            <a:spLocks noGrp="1"/>
          </p:cNvSpPr>
          <p:nvPr>
            <p:ph sz="quarter" idx="13"/>
          </p:nvPr>
        </p:nvSpPr>
        <p:spPr>
          <a:xfrm>
            <a:off x="230071" y="1354823"/>
            <a:ext cx="4039925" cy="2151775"/>
          </a:xfrm>
        </p:spPr>
        <p:txBody>
          <a:bodyPr/>
          <a:lstStyle/>
          <a:p>
            <a:r>
              <a:rPr lang="en-US" dirty="0" smtClean="0"/>
              <a:t>Expressions of true and false (There are many Boolean expressions. Here is a comparison operator example)</a:t>
            </a:r>
          </a:p>
        </p:txBody>
      </p:sp>
      <p:pic>
        <p:nvPicPr>
          <p:cNvPr id="6" name="Picture 5"/>
          <p:cNvPicPr>
            <a:picLocks noChangeAspect="1"/>
          </p:cNvPicPr>
          <p:nvPr/>
        </p:nvPicPr>
        <p:blipFill>
          <a:blip r:embed="rId2"/>
          <a:stretch>
            <a:fillRect/>
          </a:stretch>
        </p:blipFill>
        <p:spPr>
          <a:xfrm>
            <a:off x="913775" y="3628239"/>
            <a:ext cx="2770250" cy="2754298"/>
          </a:xfrm>
          <a:prstGeom prst="rect">
            <a:avLst/>
          </a:prstGeom>
        </p:spPr>
      </p:pic>
      <p:sp>
        <p:nvSpPr>
          <p:cNvPr id="7" name="TextBox 6"/>
          <p:cNvSpPr txBox="1"/>
          <p:nvPr/>
        </p:nvSpPr>
        <p:spPr>
          <a:xfrm>
            <a:off x="5314426" y="1522602"/>
            <a:ext cx="5884877" cy="369332"/>
          </a:xfrm>
          <a:prstGeom prst="rect">
            <a:avLst/>
          </a:prstGeom>
          <a:noFill/>
        </p:spPr>
        <p:txBody>
          <a:bodyPr wrap="square" rtlCol="0">
            <a:spAutoFit/>
          </a:bodyPr>
          <a:lstStyle/>
          <a:p>
            <a:r>
              <a:rPr lang="en-US"/>
              <a:t>Are you old enough to drive?</a:t>
            </a:r>
            <a:endParaRPr lang="en-US" dirty="0"/>
          </a:p>
        </p:txBody>
      </p:sp>
      <p:pic>
        <p:nvPicPr>
          <p:cNvPr id="8" name="Picture 7"/>
          <p:cNvPicPr>
            <a:picLocks noChangeAspect="1"/>
          </p:cNvPicPr>
          <p:nvPr/>
        </p:nvPicPr>
        <p:blipFill>
          <a:blip r:embed="rId3"/>
          <a:stretch>
            <a:fillRect/>
          </a:stretch>
        </p:blipFill>
        <p:spPr>
          <a:xfrm>
            <a:off x="4156745" y="2277506"/>
            <a:ext cx="7569666" cy="1993502"/>
          </a:xfrm>
          <a:prstGeom prst="rect">
            <a:avLst/>
          </a:prstGeom>
        </p:spPr>
      </p:pic>
      <p:sp>
        <p:nvSpPr>
          <p:cNvPr id="9" name="TextBox 8"/>
          <p:cNvSpPr txBox="1"/>
          <p:nvPr/>
        </p:nvSpPr>
        <p:spPr>
          <a:xfrm>
            <a:off x="5159229" y="4710418"/>
            <a:ext cx="5905850" cy="1477328"/>
          </a:xfrm>
          <a:prstGeom prst="rect">
            <a:avLst/>
          </a:prstGeom>
          <a:noFill/>
        </p:spPr>
        <p:txBody>
          <a:bodyPr wrap="square" rtlCol="0">
            <a:spAutoFit/>
          </a:bodyPr>
          <a:lstStyle/>
          <a:p>
            <a:r>
              <a:rPr lang="en-US" dirty="0" smtClean="0"/>
              <a:t>*This program works, but it tests if you are too young AND old enough. You wouldn’t really do both. SO, look at the program on the next slide, and notice the if statement is followed by an ELSE statement. That way we can automatically answer in an appropriate way if the answer is true OR false.</a:t>
            </a:r>
            <a:endParaRPr lang="en-US" dirty="0"/>
          </a:p>
        </p:txBody>
      </p:sp>
    </p:spTree>
    <p:extLst>
      <p:ext uri="{BB962C8B-B14F-4D97-AF65-F5344CB8AC3E}">
        <p14:creationId xmlns:p14="http://schemas.microsoft.com/office/powerpoint/2010/main" val="457390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expression</a:t>
            </a:r>
            <a:br>
              <a:rPr lang="en-US" dirty="0" smtClean="0"/>
            </a:br>
            <a:r>
              <a:rPr lang="en-US" dirty="0" smtClean="0"/>
              <a:t>if. Else. statement</a:t>
            </a:r>
            <a:endParaRPr lang="en-US" dirty="0"/>
          </a:p>
        </p:txBody>
      </p:sp>
      <p:pic>
        <p:nvPicPr>
          <p:cNvPr id="4" name="Content Placeholder 3"/>
          <p:cNvPicPr>
            <a:picLocks noGrp="1" noChangeAspect="1"/>
          </p:cNvPicPr>
          <p:nvPr>
            <p:ph sz="quarter" idx="13"/>
          </p:nvPr>
        </p:nvPicPr>
        <p:blipFill>
          <a:blip r:embed="rId2"/>
          <a:stretch>
            <a:fillRect/>
          </a:stretch>
        </p:blipFill>
        <p:spPr>
          <a:xfrm>
            <a:off x="658536" y="2398483"/>
            <a:ext cx="10803468" cy="2454548"/>
          </a:xfrm>
          <a:prstGeom prst="rect">
            <a:avLst/>
          </a:prstGeom>
        </p:spPr>
      </p:pic>
    </p:spTree>
    <p:extLst>
      <p:ext uri="{BB962C8B-B14F-4D97-AF65-F5344CB8AC3E}">
        <p14:creationId xmlns:p14="http://schemas.microsoft.com/office/powerpoint/2010/main" val="222805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sz="quarter" idx="13"/>
          </p:nvPr>
        </p:nvSpPr>
        <p:spPr/>
        <p:txBody>
          <a:bodyPr/>
          <a:lstStyle/>
          <a:p>
            <a:r>
              <a:rPr lang="en-US" dirty="0" smtClean="0"/>
              <a:t>Functions are pieces of code that we use a lot. We combine the code parts, and name them a short name to use.</a:t>
            </a:r>
          </a:p>
          <a:p>
            <a:r>
              <a:rPr lang="en-US" dirty="0" smtClean="0"/>
              <a:t>Python (and other languages) have lots of functions built right in</a:t>
            </a:r>
          </a:p>
          <a:p>
            <a:r>
              <a:rPr lang="en-US" dirty="0" smtClean="0"/>
              <a:t>Good examples are: </a:t>
            </a:r>
            <a:r>
              <a:rPr lang="en-US" cap="none" dirty="0" smtClean="0"/>
              <a:t>input()……..</a:t>
            </a:r>
            <a:r>
              <a:rPr lang="en-US" cap="none" dirty="0" err="1" smtClean="0"/>
              <a:t>random_spiral</a:t>
            </a:r>
            <a:r>
              <a:rPr lang="en-US" cap="none" dirty="0" smtClean="0"/>
              <a:t>()…….</a:t>
            </a:r>
            <a:r>
              <a:rPr lang="en-US" cap="none" dirty="0" err="1" smtClean="0"/>
              <a:t>turtle.forward</a:t>
            </a:r>
            <a:r>
              <a:rPr lang="en-US" cap="none" dirty="0" smtClean="0"/>
              <a:t>()</a:t>
            </a:r>
          </a:p>
          <a:p>
            <a:r>
              <a:rPr lang="en-US" cap="none" dirty="0" smtClean="0"/>
              <a:t>Functions let us take advantage of our (and others’) programming work.</a:t>
            </a:r>
          </a:p>
          <a:p>
            <a:r>
              <a:rPr lang="en-US" dirty="0" smtClean="0"/>
              <a:t>You can also make your own functions for commands you use a lot.</a:t>
            </a:r>
            <a:endParaRPr lang="en-US" dirty="0"/>
          </a:p>
        </p:txBody>
      </p:sp>
    </p:spTree>
    <p:extLst>
      <p:ext uri="{BB962C8B-B14F-4D97-AF65-F5344CB8AC3E}">
        <p14:creationId xmlns:p14="http://schemas.microsoft.com/office/powerpoint/2010/main" val="27244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92279"/>
            <a:ext cx="10364451" cy="1350627"/>
          </a:xfrm>
        </p:spPr>
        <p:txBody>
          <a:bodyPr>
            <a:normAutofit/>
          </a:bodyPr>
          <a:lstStyle/>
          <a:p>
            <a:r>
              <a:rPr lang="en-US" sz="6000" dirty="0" smtClean="0"/>
              <a:t>What is Python?</a:t>
            </a:r>
            <a:endParaRPr lang="en-US" sz="6000" dirty="0"/>
          </a:p>
        </p:txBody>
      </p:sp>
      <p:sp>
        <p:nvSpPr>
          <p:cNvPr id="3" name="Content Placeholder 2"/>
          <p:cNvSpPr>
            <a:spLocks noGrp="1"/>
          </p:cNvSpPr>
          <p:nvPr>
            <p:ph sz="quarter" idx="13"/>
          </p:nvPr>
        </p:nvSpPr>
        <p:spPr>
          <a:xfrm>
            <a:off x="329454" y="1744910"/>
            <a:ext cx="7447140" cy="4958449"/>
          </a:xfrm>
        </p:spPr>
        <p:txBody>
          <a:bodyPr>
            <a:normAutofit fontScale="85000" lnSpcReduction="20000"/>
          </a:bodyPr>
          <a:lstStyle/>
          <a:p>
            <a:r>
              <a:rPr lang="en-US" sz="4000" dirty="0" smtClean="0"/>
              <a:t>Gets it’s name from </a:t>
            </a:r>
            <a:r>
              <a:rPr lang="en-US" sz="4000" smtClean="0"/>
              <a:t>Monty python</a:t>
            </a:r>
          </a:p>
          <a:p>
            <a:r>
              <a:rPr lang="en-US" sz="4000" smtClean="0"/>
              <a:t>Open </a:t>
            </a:r>
            <a:r>
              <a:rPr lang="en-US" sz="4000" dirty="0" smtClean="0"/>
              <a:t>Source</a:t>
            </a:r>
          </a:p>
          <a:p>
            <a:r>
              <a:rPr lang="en-US" sz="4000" dirty="0" smtClean="0"/>
              <a:t>high-level </a:t>
            </a:r>
            <a:r>
              <a:rPr lang="en-US" sz="4000" dirty="0"/>
              <a:t>programming language </a:t>
            </a:r>
            <a:endParaRPr lang="en-US" sz="4000" dirty="0" smtClean="0"/>
          </a:p>
          <a:p>
            <a:r>
              <a:rPr lang="en-US" sz="4000" dirty="0" smtClean="0"/>
              <a:t>Invented by </a:t>
            </a:r>
            <a:r>
              <a:rPr lang="en-US" sz="4000" dirty="0"/>
              <a:t>Guido van </a:t>
            </a:r>
            <a:r>
              <a:rPr lang="en-US" sz="4000" dirty="0" smtClean="0"/>
              <a:t>Rossum (Dutch programmer)</a:t>
            </a:r>
            <a:endParaRPr lang="en-US" sz="4000" dirty="0" smtClean="0"/>
          </a:p>
          <a:p>
            <a:r>
              <a:rPr lang="en-US" sz="4000" dirty="0" smtClean="0"/>
              <a:t>Very flexible</a:t>
            </a:r>
          </a:p>
        </p:txBody>
      </p:sp>
      <p:pic>
        <p:nvPicPr>
          <p:cNvPr id="6" name="Picture 5"/>
          <p:cNvPicPr>
            <a:picLocks noChangeAspect="1"/>
          </p:cNvPicPr>
          <p:nvPr/>
        </p:nvPicPr>
        <p:blipFill>
          <a:blip r:embed="rId2"/>
          <a:stretch>
            <a:fillRect/>
          </a:stretch>
        </p:blipFill>
        <p:spPr>
          <a:xfrm>
            <a:off x="6998676" y="2017014"/>
            <a:ext cx="4902650" cy="2518211"/>
          </a:xfrm>
          <a:prstGeom prst="rect">
            <a:avLst/>
          </a:prstGeom>
        </p:spPr>
      </p:pic>
    </p:spTree>
    <p:extLst>
      <p:ext uri="{BB962C8B-B14F-4D97-AF65-F5344CB8AC3E}">
        <p14:creationId xmlns:p14="http://schemas.microsoft.com/office/powerpoint/2010/main" val="1188800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4" y="94083"/>
            <a:ext cx="10281605" cy="1596177"/>
          </a:xfrm>
        </p:spPr>
        <p:txBody>
          <a:bodyPr>
            <a:normAutofit/>
          </a:bodyPr>
          <a:lstStyle/>
          <a:p>
            <a:r>
              <a:rPr lang="en-US" sz="5400" dirty="0" smtClean="0"/>
              <a:t>The Environment (Use IDLE)</a:t>
            </a:r>
            <a:endParaRPr lang="en-US" sz="5400" dirty="0"/>
          </a:p>
        </p:txBody>
      </p:sp>
      <p:sp>
        <p:nvSpPr>
          <p:cNvPr id="4" name="TextBox 3"/>
          <p:cNvSpPr txBox="1"/>
          <p:nvPr/>
        </p:nvSpPr>
        <p:spPr>
          <a:xfrm>
            <a:off x="261257" y="1281165"/>
            <a:ext cx="5059901" cy="5509200"/>
          </a:xfrm>
          <a:prstGeom prst="rect">
            <a:avLst/>
          </a:prstGeom>
          <a:noFill/>
        </p:spPr>
        <p:txBody>
          <a:bodyPr wrap="square" rtlCol="0">
            <a:spAutoFit/>
          </a:bodyPr>
          <a:lstStyle/>
          <a:p>
            <a:pPr marL="342900" indent="-342900">
              <a:buAutoNum type="arabicPeriod"/>
            </a:pPr>
            <a:r>
              <a:rPr lang="en-US" sz="3200" dirty="0" smtClean="0"/>
              <a:t>Do some commands right in the “Python Shell”</a:t>
            </a:r>
          </a:p>
          <a:p>
            <a:endParaRPr lang="en-US" sz="3200" dirty="0" smtClean="0"/>
          </a:p>
          <a:p>
            <a:endParaRPr lang="en-US" sz="3200" dirty="0"/>
          </a:p>
          <a:p>
            <a:endParaRPr lang="en-US" sz="3200" dirty="0"/>
          </a:p>
          <a:p>
            <a:r>
              <a:rPr lang="en-US" sz="3200" dirty="0" smtClean="0"/>
              <a:t>2. To edit and run programs, </a:t>
            </a:r>
            <a:br>
              <a:rPr lang="en-US" sz="3200" dirty="0" smtClean="0"/>
            </a:br>
            <a:r>
              <a:rPr lang="en-US" sz="3200" dirty="0" smtClean="0"/>
              <a:t>go to FILE|NEW FILE. They must be saved before they will run.</a:t>
            </a:r>
          </a:p>
          <a:p>
            <a:endParaRPr lang="en-US" sz="3200" dirty="0" smtClean="0"/>
          </a:p>
          <a:p>
            <a:endParaRPr lang="en-US" sz="3200" dirty="0" smtClean="0"/>
          </a:p>
        </p:txBody>
      </p:sp>
      <p:sp>
        <p:nvSpPr>
          <p:cNvPr id="5" name="TextBox 4"/>
          <p:cNvSpPr txBox="1"/>
          <p:nvPr/>
        </p:nvSpPr>
        <p:spPr>
          <a:xfrm>
            <a:off x="711059" y="5988020"/>
            <a:ext cx="10858499" cy="369332"/>
          </a:xfrm>
          <a:prstGeom prst="rect">
            <a:avLst/>
          </a:prstGeom>
          <a:solidFill>
            <a:srgbClr val="FFFF00"/>
          </a:solidFill>
        </p:spPr>
        <p:txBody>
          <a:bodyPr wrap="square" rtlCol="0">
            <a:spAutoFit/>
          </a:bodyPr>
          <a:lstStyle/>
          <a:p>
            <a:r>
              <a:rPr lang="en-US" dirty="0" smtClean="0"/>
              <a:t>To Open Python IDLE, </a:t>
            </a:r>
            <a:endParaRPr lang="en-US" sz="2400" dirty="0"/>
          </a:p>
        </p:txBody>
      </p:sp>
      <p:pic>
        <p:nvPicPr>
          <p:cNvPr id="7" name="Picture 6"/>
          <p:cNvPicPr>
            <a:picLocks noChangeAspect="1"/>
          </p:cNvPicPr>
          <p:nvPr/>
        </p:nvPicPr>
        <p:blipFill rotWithShape="1">
          <a:blip r:embed="rId2"/>
          <a:srcRect b="66172"/>
          <a:stretch/>
        </p:blipFill>
        <p:spPr>
          <a:xfrm>
            <a:off x="5579803" y="1389088"/>
            <a:ext cx="5216033" cy="1602712"/>
          </a:xfrm>
          <a:prstGeom prst="rect">
            <a:avLst/>
          </a:prstGeom>
        </p:spPr>
      </p:pic>
      <p:pic>
        <p:nvPicPr>
          <p:cNvPr id="8" name="Picture 7"/>
          <p:cNvPicPr>
            <a:picLocks noChangeAspect="1"/>
          </p:cNvPicPr>
          <p:nvPr/>
        </p:nvPicPr>
        <p:blipFill>
          <a:blip r:embed="rId3"/>
          <a:stretch>
            <a:fillRect/>
          </a:stretch>
        </p:blipFill>
        <p:spPr>
          <a:xfrm>
            <a:off x="5235747" y="3558394"/>
            <a:ext cx="6549851" cy="1703673"/>
          </a:xfrm>
          <a:prstGeom prst="rect">
            <a:avLst/>
          </a:prstGeom>
        </p:spPr>
      </p:pic>
    </p:spTree>
    <p:extLst>
      <p:ext uri="{BB962C8B-B14F-4D97-AF65-F5344CB8AC3E}">
        <p14:creationId xmlns:p14="http://schemas.microsoft.com/office/powerpoint/2010/main" val="5726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6177"/>
            <a:ext cx="12075459" cy="1089212"/>
          </a:xfrm>
          <a:solidFill>
            <a:srgbClr val="FFFF00"/>
          </a:solidFill>
        </p:spPr>
        <p:txBody>
          <a:bodyPr>
            <a:normAutofit/>
          </a:bodyPr>
          <a:lstStyle/>
          <a:p>
            <a:r>
              <a:rPr lang="en-US" sz="4400" b="1" cap="none" dirty="0" smtClean="0">
                <a:latin typeface="Arial" panose="020B0604020202020204" pitchFamily="34" charset="0"/>
                <a:cs typeface="Arial" panose="020B0604020202020204" pitchFamily="34" charset="0"/>
              </a:rPr>
              <a:t>Print(“Hello World!”) </a:t>
            </a:r>
            <a:endParaRPr lang="en-US" sz="4400" b="1" cap="none"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3774" y="1647265"/>
            <a:ext cx="10351752" cy="4921623"/>
          </a:xfrm>
        </p:spPr>
        <p:txBody>
          <a:bodyPr>
            <a:noAutofit/>
          </a:bodyPr>
          <a:lstStyle/>
          <a:p>
            <a:r>
              <a:rPr lang="en-US" sz="3200" b="1" dirty="0" smtClean="0"/>
              <a:t>Write your first Program</a:t>
            </a:r>
          </a:p>
          <a:p>
            <a:pPr marL="457200" indent="-457200">
              <a:buAutoNum type="arabicPeriod"/>
            </a:pPr>
            <a:r>
              <a:rPr lang="en-US" sz="3200" dirty="0" smtClean="0"/>
              <a:t>Put the line above directly in the Python shell*</a:t>
            </a:r>
          </a:p>
          <a:p>
            <a:pPr marL="457200" indent="-457200">
              <a:buAutoNum type="arabicPeriod"/>
            </a:pPr>
            <a:r>
              <a:rPr lang="en-US" sz="3200" dirty="0" smtClean="0"/>
              <a:t>Hit “Enter”</a:t>
            </a:r>
          </a:p>
          <a:p>
            <a:pPr marL="457200" indent="-457200">
              <a:buAutoNum type="arabicPeriod"/>
            </a:pPr>
            <a:r>
              <a:rPr lang="en-US" sz="3200" dirty="0" smtClean="0"/>
              <a:t>Check the resulting “</a:t>
            </a:r>
            <a:r>
              <a:rPr lang="en-US" sz="3200" b="1" dirty="0" smtClean="0"/>
              <a:t>OUTPUT</a:t>
            </a:r>
            <a:r>
              <a:rPr lang="en-US" sz="3200" dirty="0" smtClean="0"/>
              <a:t>”</a:t>
            </a:r>
          </a:p>
        </p:txBody>
      </p:sp>
      <p:pic>
        <p:nvPicPr>
          <p:cNvPr id="4" name="Picture 3"/>
          <p:cNvPicPr>
            <a:picLocks noChangeAspect="1"/>
          </p:cNvPicPr>
          <p:nvPr/>
        </p:nvPicPr>
        <p:blipFill rotWithShape="1">
          <a:blip r:embed="rId2"/>
          <a:srcRect b="66172"/>
          <a:stretch/>
        </p:blipFill>
        <p:spPr>
          <a:xfrm>
            <a:off x="2649787" y="4504252"/>
            <a:ext cx="6957756" cy="2137885"/>
          </a:xfrm>
          <a:prstGeom prst="rect">
            <a:avLst/>
          </a:prstGeom>
        </p:spPr>
      </p:pic>
      <p:sp>
        <p:nvSpPr>
          <p:cNvPr id="5" name="TextBox 4"/>
          <p:cNvSpPr txBox="1"/>
          <p:nvPr/>
        </p:nvSpPr>
        <p:spPr>
          <a:xfrm>
            <a:off x="9545934" y="3361174"/>
            <a:ext cx="22960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*Allows user to enter commands or lines of code directly.</a:t>
            </a:r>
            <a:endParaRPr lang="en-US" dirty="0"/>
          </a:p>
        </p:txBody>
      </p:sp>
      <p:sp>
        <p:nvSpPr>
          <p:cNvPr id="6" name="TextBox 5"/>
          <p:cNvSpPr txBox="1"/>
          <p:nvPr/>
        </p:nvSpPr>
        <p:spPr>
          <a:xfrm>
            <a:off x="331365" y="3361174"/>
            <a:ext cx="1803633"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#A line of code is sometimes called a “STATEMENT”. Programs can be made from 1 or more STATEMENTS.</a:t>
            </a:r>
            <a:endParaRPr lang="en-US" dirty="0"/>
          </a:p>
        </p:txBody>
      </p:sp>
    </p:spTree>
    <p:extLst>
      <p:ext uri="{BB962C8B-B14F-4D97-AF65-F5344CB8AC3E}">
        <p14:creationId xmlns:p14="http://schemas.microsoft.com/office/powerpoint/2010/main" val="334816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193"/>
            <a:ext cx="12075459" cy="818941"/>
          </a:xfrm>
          <a:solidFill>
            <a:srgbClr val="FFFF00"/>
          </a:solidFill>
        </p:spPr>
        <p:txBody>
          <a:bodyPr>
            <a:normAutofit/>
          </a:bodyPr>
          <a:lstStyle/>
          <a:p>
            <a:r>
              <a:rPr lang="en-US" sz="4400" b="1" cap="none" dirty="0" smtClean="0">
                <a:latin typeface="Arial" panose="020B0604020202020204" pitchFamily="34" charset="0"/>
                <a:cs typeface="Arial" panose="020B0604020202020204" pitchFamily="34" charset="0"/>
              </a:rPr>
              <a:t>You can also do math problems…</a:t>
            </a:r>
            <a:endParaRPr lang="en-US" sz="4400" b="1" cap="none"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3774" y="954593"/>
            <a:ext cx="10351752" cy="5614295"/>
          </a:xfrm>
        </p:spPr>
        <p:txBody>
          <a:bodyPr>
            <a:noAutofit/>
          </a:bodyPr>
          <a:lstStyle/>
          <a:p>
            <a:pPr marL="457200" indent="-457200">
              <a:buAutoNum type="arabicPeriod"/>
            </a:pPr>
            <a:r>
              <a:rPr lang="en-US" sz="3200" dirty="0" smtClean="0"/>
              <a:t>Use +, -, *, / (math </a:t>
            </a:r>
            <a:r>
              <a:rPr lang="en-US" sz="3200" b="1" dirty="0" smtClean="0"/>
              <a:t>operators</a:t>
            </a:r>
            <a:r>
              <a:rPr lang="en-US" sz="3200" dirty="0" smtClean="0"/>
              <a:t>) with numbers directly in the Python shell*</a:t>
            </a:r>
          </a:p>
          <a:p>
            <a:pPr marL="457200" indent="-457200">
              <a:buAutoNum type="arabicPeriod"/>
            </a:pPr>
            <a:r>
              <a:rPr lang="en-US" sz="3200" dirty="0" smtClean="0"/>
              <a:t>Hit “Enter”</a:t>
            </a:r>
          </a:p>
          <a:p>
            <a:pPr marL="457200" indent="-457200">
              <a:buAutoNum type="arabicPeriod"/>
            </a:pPr>
            <a:r>
              <a:rPr lang="en-US" sz="3200" dirty="0" smtClean="0"/>
              <a:t>Check the resulting “</a:t>
            </a:r>
            <a:r>
              <a:rPr lang="en-US" sz="3200" b="1" dirty="0" smtClean="0"/>
              <a:t>OUTPUT</a:t>
            </a:r>
            <a:r>
              <a:rPr lang="en-US" sz="3200" dirty="0" smtClean="0"/>
              <a:t>”</a:t>
            </a:r>
          </a:p>
        </p:txBody>
      </p:sp>
      <p:sp>
        <p:nvSpPr>
          <p:cNvPr id="5" name="TextBox 4"/>
          <p:cNvSpPr txBox="1"/>
          <p:nvPr/>
        </p:nvSpPr>
        <p:spPr>
          <a:xfrm>
            <a:off x="9179169" y="4325815"/>
            <a:ext cx="22960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*Allows user to enter commands or lines of code directly.</a:t>
            </a:r>
            <a:endParaRPr lang="en-US" dirty="0"/>
          </a:p>
        </p:txBody>
      </p:sp>
      <p:pic>
        <p:nvPicPr>
          <p:cNvPr id="6" name="Picture 5"/>
          <p:cNvPicPr>
            <a:picLocks noChangeAspect="1"/>
          </p:cNvPicPr>
          <p:nvPr/>
        </p:nvPicPr>
        <p:blipFill>
          <a:blip r:embed="rId2"/>
          <a:stretch>
            <a:fillRect/>
          </a:stretch>
        </p:blipFill>
        <p:spPr>
          <a:xfrm>
            <a:off x="1014884" y="3761740"/>
            <a:ext cx="6765890" cy="2872851"/>
          </a:xfrm>
          <a:prstGeom prst="rect">
            <a:avLst/>
          </a:prstGeom>
        </p:spPr>
      </p:pic>
    </p:spTree>
    <p:extLst>
      <p:ext uri="{BB962C8B-B14F-4D97-AF65-F5344CB8AC3E}">
        <p14:creationId xmlns:p14="http://schemas.microsoft.com/office/powerpoint/2010/main" val="66999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6177"/>
            <a:ext cx="12075459" cy="1089212"/>
          </a:xfrm>
          <a:solidFill>
            <a:srgbClr val="FFFF00"/>
          </a:solidFill>
        </p:spPr>
        <p:txBody>
          <a:bodyPr>
            <a:normAutofit/>
          </a:bodyPr>
          <a:lstStyle/>
          <a:p>
            <a:r>
              <a:rPr lang="en-US" sz="4400" b="1" cap="none" dirty="0" smtClean="0">
                <a:latin typeface="Arial" panose="020B0604020202020204" pitchFamily="34" charset="0"/>
                <a:cs typeface="Arial" panose="020B0604020202020204" pitchFamily="34" charset="0"/>
              </a:rPr>
              <a:t>To edit, save, and run longer programs:</a:t>
            </a:r>
            <a:endParaRPr lang="en-US" sz="4400" b="1" cap="none"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3774" y="1647265"/>
            <a:ext cx="10351752" cy="4921623"/>
          </a:xfrm>
        </p:spPr>
        <p:txBody>
          <a:bodyPr>
            <a:noAutofit/>
          </a:bodyPr>
          <a:lstStyle/>
          <a:p>
            <a:pPr marL="514350" indent="-514350">
              <a:buAutoNum type="arabicPeriod"/>
            </a:pPr>
            <a:r>
              <a:rPr lang="en-US" sz="3200" b="1" cap="none" dirty="0" smtClean="0"/>
              <a:t>Go in Python Shell to </a:t>
            </a:r>
            <a:r>
              <a:rPr lang="en-US" sz="3200" b="1" cap="none" dirty="0" err="1" smtClean="0"/>
              <a:t>FILE|new</a:t>
            </a:r>
            <a:r>
              <a:rPr lang="en-US" sz="3200" b="1" cap="none" dirty="0" smtClean="0"/>
              <a:t> window</a:t>
            </a:r>
          </a:p>
          <a:p>
            <a:pPr marL="514350" indent="-514350">
              <a:buAutoNum type="arabicPeriod"/>
            </a:pPr>
            <a:r>
              <a:rPr lang="en-US" sz="3200" b="1" cap="none" dirty="0" smtClean="0"/>
              <a:t>Try this program that asks for your name.</a:t>
            </a:r>
          </a:p>
          <a:p>
            <a:pPr marL="514350" indent="-514350">
              <a:buAutoNum type="arabicPeriod"/>
            </a:pPr>
            <a:endParaRPr lang="en-US" sz="3200" b="1" cap="none" dirty="0"/>
          </a:p>
          <a:p>
            <a:pPr marL="514350" indent="-514350">
              <a:buAutoNum type="arabicPeriod"/>
            </a:pPr>
            <a:endParaRPr lang="en-US" sz="3200" b="1" cap="none" dirty="0" smtClean="0"/>
          </a:p>
          <a:p>
            <a:pPr marL="514350" indent="-514350">
              <a:buAutoNum type="arabicPeriod"/>
            </a:pPr>
            <a:r>
              <a:rPr lang="en-US" sz="3200" b="1" cap="none" dirty="0" smtClean="0"/>
              <a:t>Click RUN&gt;Run Module</a:t>
            </a:r>
          </a:p>
          <a:p>
            <a:pPr marL="514350" indent="-514350">
              <a:buAutoNum type="arabicPeriod"/>
            </a:pPr>
            <a:r>
              <a:rPr lang="en-US" sz="3200" b="1" cap="none" dirty="0" smtClean="0"/>
              <a:t>Save it as “your name”.</a:t>
            </a:r>
          </a:p>
        </p:txBody>
      </p:sp>
      <p:pic>
        <p:nvPicPr>
          <p:cNvPr id="6" name="Picture 5"/>
          <p:cNvPicPr>
            <a:picLocks noChangeAspect="1"/>
          </p:cNvPicPr>
          <p:nvPr/>
        </p:nvPicPr>
        <p:blipFill>
          <a:blip r:embed="rId2"/>
          <a:stretch>
            <a:fillRect/>
          </a:stretch>
        </p:blipFill>
        <p:spPr>
          <a:xfrm>
            <a:off x="2762802" y="3055978"/>
            <a:ext cx="5954143" cy="1548724"/>
          </a:xfrm>
          <a:prstGeom prst="rect">
            <a:avLst/>
          </a:prstGeom>
        </p:spPr>
      </p:pic>
      <p:sp>
        <p:nvSpPr>
          <p:cNvPr id="7" name="Right Arrow Callout 6"/>
          <p:cNvSpPr/>
          <p:nvPr/>
        </p:nvSpPr>
        <p:spPr>
          <a:xfrm>
            <a:off x="214221" y="2471895"/>
            <a:ext cx="2403375" cy="2195564"/>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The red item #with instructions or explanations is called a COMMENT. These are not part of the program itself, they are just helpful descriptions.</a:t>
            </a:r>
            <a:endParaRPr lang="en-US" sz="1400" dirty="0"/>
          </a:p>
        </p:txBody>
      </p:sp>
      <p:sp>
        <p:nvSpPr>
          <p:cNvPr id="8" name="Left Arrow Callout 7"/>
          <p:cNvSpPr/>
          <p:nvPr/>
        </p:nvSpPr>
        <p:spPr>
          <a:xfrm>
            <a:off x="8552471" y="2855011"/>
            <a:ext cx="2713055" cy="213399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Line 2 asks the user to input their name, which it remembers as the variable “name”.</a:t>
            </a:r>
            <a:endParaRPr lang="en-US" dirty="0"/>
          </a:p>
        </p:txBody>
      </p:sp>
      <p:sp>
        <p:nvSpPr>
          <p:cNvPr id="9" name="Up Arrow Callout 8"/>
          <p:cNvSpPr/>
          <p:nvPr/>
        </p:nvSpPr>
        <p:spPr>
          <a:xfrm>
            <a:off x="1809053" y="4002018"/>
            <a:ext cx="1949380" cy="1973978"/>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In Line 3, the program prints out the “Hi, with the variable name.</a:t>
            </a:r>
            <a:endParaRPr lang="en-US" dirty="0"/>
          </a:p>
        </p:txBody>
      </p:sp>
    </p:spTree>
    <p:extLst>
      <p:ext uri="{BB962C8B-B14F-4D97-AF65-F5344CB8AC3E}">
        <p14:creationId xmlns:p14="http://schemas.microsoft.com/office/powerpoint/2010/main" val="400244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9698" y="304139"/>
            <a:ext cx="6525141" cy="6339063"/>
          </a:xfrm>
          <a:prstGeom prst="rect">
            <a:avLst/>
          </a:prstGeom>
        </p:spPr>
      </p:pic>
      <p:sp>
        <p:nvSpPr>
          <p:cNvPr id="3" name="TextBox 2"/>
          <p:cNvSpPr txBox="1"/>
          <p:nvPr/>
        </p:nvSpPr>
        <p:spPr>
          <a:xfrm>
            <a:off x="1234099" y="562063"/>
            <a:ext cx="3288484" cy="923330"/>
          </a:xfrm>
          <a:prstGeom prst="rect">
            <a:avLst/>
          </a:prstGeom>
          <a:noFill/>
        </p:spPr>
        <p:txBody>
          <a:bodyPr wrap="square" rtlCol="0">
            <a:spAutoFit/>
          </a:bodyPr>
          <a:lstStyle/>
          <a:p>
            <a:r>
              <a:rPr lang="en-US" dirty="0" smtClean="0"/>
              <a:t>Redo the “name” program, and change the = after </a:t>
            </a:r>
            <a:r>
              <a:rPr lang="en-US" b="1" dirty="0" smtClean="0"/>
              <a:t>name</a:t>
            </a:r>
            <a:r>
              <a:rPr lang="en-US" dirty="0" smtClean="0"/>
              <a:t> to a +. (Make a mistake)</a:t>
            </a:r>
            <a:endParaRPr lang="en-US" dirty="0"/>
          </a:p>
        </p:txBody>
      </p:sp>
      <p:pic>
        <p:nvPicPr>
          <p:cNvPr id="4" name="Picture 3"/>
          <p:cNvPicPr>
            <a:picLocks noChangeAspect="1"/>
          </p:cNvPicPr>
          <p:nvPr/>
        </p:nvPicPr>
        <p:blipFill>
          <a:blip r:embed="rId3"/>
          <a:stretch>
            <a:fillRect/>
          </a:stretch>
        </p:blipFill>
        <p:spPr>
          <a:xfrm>
            <a:off x="245246" y="1588186"/>
            <a:ext cx="4277337" cy="1268177"/>
          </a:xfrm>
          <a:prstGeom prst="rect">
            <a:avLst/>
          </a:prstGeom>
        </p:spPr>
      </p:pic>
      <p:sp>
        <p:nvSpPr>
          <p:cNvPr id="5" name="TextBox 4"/>
          <p:cNvSpPr txBox="1"/>
          <p:nvPr/>
        </p:nvSpPr>
        <p:spPr>
          <a:xfrm>
            <a:off x="562062" y="2959156"/>
            <a:ext cx="3703740" cy="646331"/>
          </a:xfrm>
          <a:prstGeom prst="rect">
            <a:avLst/>
          </a:prstGeom>
          <a:noFill/>
        </p:spPr>
        <p:txBody>
          <a:bodyPr wrap="square" rtlCol="0">
            <a:spAutoFit/>
          </a:bodyPr>
          <a:lstStyle/>
          <a:p>
            <a:r>
              <a:rPr lang="en-US" dirty="0" smtClean="0"/>
              <a:t>If you RUN the program, you will see something like this:</a:t>
            </a:r>
            <a:endParaRPr lang="en-US" dirty="0"/>
          </a:p>
        </p:txBody>
      </p:sp>
      <p:pic>
        <p:nvPicPr>
          <p:cNvPr id="6" name="Picture 5"/>
          <p:cNvPicPr>
            <a:picLocks noChangeAspect="1"/>
          </p:cNvPicPr>
          <p:nvPr/>
        </p:nvPicPr>
        <p:blipFill>
          <a:blip r:embed="rId4"/>
          <a:stretch>
            <a:fillRect/>
          </a:stretch>
        </p:blipFill>
        <p:spPr>
          <a:xfrm rot="10800000" flipH="1" flipV="1">
            <a:off x="168961" y="3708280"/>
            <a:ext cx="4096841" cy="1455564"/>
          </a:xfrm>
          <a:prstGeom prst="rect">
            <a:avLst/>
          </a:prstGeom>
        </p:spPr>
      </p:pic>
      <p:sp>
        <p:nvSpPr>
          <p:cNvPr id="7" name="TextBox 6"/>
          <p:cNvSpPr txBox="1"/>
          <p:nvPr/>
        </p:nvSpPr>
        <p:spPr>
          <a:xfrm>
            <a:off x="326187" y="5431872"/>
            <a:ext cx="4046509" cy="923330"/>
          </a:xfrm>
          <a:prstGeom prst="rect">
            <a:avLst/>
          </a:prstGeom>
          <a:noFill/>
        </p:spPr>
        <p:txBody>
          <a:bodyPr wrap="square" rtlCol="0">
            <a:spAutoFit/>
          </a:bodyPr>
          <a:lstStyle/>
          <a:p>
            <a:r>
              <a:rPr lang="en-US" dirty="0" smtClean="0"/>
              <a:t>It is telling you that you have made an error. You have not defined your variable, name.</a:t>
            </a:r>
            <a:endParaRPr lang="en-US" dirty="0"/>
          </a:p>
        </p:txBody>
      </p:sp>
    </p:spTree>
    <p:extLst>
      <p:ext uri="{BB962C8B-B14F-4D97-AF65-F5344CB8AC3E}">
        <p14:creationId xmlns:p14="http://schemas.microsoft.com/office/powerpoint/2010/main" val="164779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138" y="216582"/>
            <a:ext cx="10364451" cy="627479"/>
          </a:xfrm>
        </p:spPr>
        <p:txBody>
          <a:bodyPr/>
          <a:lstStyle/>
          <a:p>
            <a:r>
              <a:rPr lang="en-US" dirty="0" smtClean="0"/>
              <a:t>Syntax error</a:t>
            </a:r>
            <a:endParaRPr lang="en-US" dirty="0"/>
          </a:p>
        </p:txBody>
      </p:sp>
      <p:sp>
        <p:nvSpPr>
          <p:cNvPr id="3" name="Content Placeholder 2"/>
          <p:cNvSpPr>
            <a:spLocks noGrp="1"/>
          </p:cNvSpPr>
          <p:nvPr>
            <p:ph sz="quarter" idx="13"/>
          </p:nvPr>
        </p:nvSpPr>
        <p:spPr>
          <a:xfrm>
            <a:off x="913774" y="999812"/>
            <a:ext cx="10363826" cy="3303740"/>
          </a:xfrm>
        </p:spPr>
        <p:txBody>
          <a:bodyPr/>
          <a:lstStyle/>
          <a:p>
            <a:r>
              <a:rPr lang="en-US" dirty="0"/>
              <a:t>A syntax error is an error in the source code of a program. </a:t>
            </a:r>
            <a:endParaRPr lang="en-US" dirty="0" smtClean="0"/>
          </a:p>
          <a:p>
            <a:r>
              <a:rPr lang="en-US" dirty="0" smtClean="0"/>
              <a:t>all </a:t>
            </a:r>
            <a:r>
              <a:rPr lang="en-US" dirty="0"/>
              <a:t>computer programs must follow strict syntax </a:t>
            </a:r>
            <a:r>
              <a:rPr lang="en-US" dirty="0" smtClean="0"/>
              <a:t>(Kind of like “Grammar” in paragraph writing) in order to work correctly</a:t>
            </a:r>
          </a:p>
          <a:p>
            <a:r>
              <a:rPr lang="en-US" dirty="0" smtClean="0"/>
              <a:t> </a:t>
            </a:r>
            <a:r>
              <a:rPr lang="en-US" dirty="0"/>
              <a:t>any aspects of the code that do not conform to the syntax of the programming language will produce a syntax error</a:t>
            </a:r>
            <a:r>
              <a:rPr lang="en-US" dirty="0" smtClean="0"/>
              <a:t>. </a:t>
            </a:r>
          </a:p>
          <a:p>
            <a:r>
              <a:rPr lang="en-US" dirty="0" smtClean="0"/>
              <a:t>If you read the syntax error information, it will give you clues to your error.</a:t>
            </a:r>
            <a:endParaRPr lang="en-US" dirty="0"/>
          </a:p>
        </p:txBody>
      </p:sp>
      <p:pic>
        <p:nvPicPr>
          <p:cNvPr id="5" name="Picture 4"/>
          <p:cNvPicPr>
            <a:picLocks noChangeAspect="1"/>
          </p:cNvPicPr>
          <p:nvPr/>
        </p:nvPicPr>
        <p:blipFill>
          <a:blip r:embed="rId2"/>
          <a:stretch>
            <a:fillRect/>
          </a:stretch>
        </p:blipFill>
        <p:spPr>
          <a:xfrm rot="10800000" flipH="1" flipV="1">
            <a:off x="2366877" y="3968339"/>
            <a:ext cx="7234323" cy="2570278"/>
          </a:xfrm>
          <a:prstGeom prst="rect">
            <a:avLst/>
          </a:prstGeom>
        </p:spPr>
      </p:pic>
    </p:spTree>
    <p:extLst>
      <p:ext uri="{BB962C8B-B14F-4D97-AF65-F5344CB8AC3E}">
        <p14:creationId xmlns:p14="http://schemas.microsoft.com/office/powerpoint/2010/main" val="105430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3054</TotalTime>
  <Words>1559</Words>
  <Application>Microsoft Office PowerPoint</Application>
  <PresentationFormat>Widescreen</PresentationFormat>
  <Paragraphs>158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Tw Cen MT</vt:lpstr>
      <vt:lpstr>Droplet</vt:lpstr>
      <vt:lpstr>A look at Python</vt:lpstr>
      <vt:lpstr>Resources</vt:lpstr>
      <vt:lpstr>What is Python?</vt:lpstr>
      <vt:lpstr>The Environment (Use IDLE)</vt:lpstr>
      <vt:lpstr>Print(“Hello World!”) </vt:lpstr>
      <vt:lpstr>You can also do math problems…</vt:lpstr>
      <vt:lpstr>To edit, save, and run longer programs:</vt:lpstr>
      <vt:lpstr>PowerPoint Presentation</vt:lpstr>
      <vt:lpstr>Syntax error</vt:lpstr>
      <vt:lpstr>You can even carry on a conversation, using the same syntax as the “Name” program.…</vt:lpstr>
      <vt:lpstr>Variables</vt:lpstr>
      <vt:lpstr>Now, Let’s use some numbers in a real life scenario.  You work for “Hotbox” pizza. You have to take a pizza order, add 7% tax to the cost, and tell the customer what they owe totally. (These are commands a cash register is programmed to do)</vt:lpstr>
      <vt:lpstr>Welcome to “Hotbox!” Can I help you?</vt:lpstr>
      <vt:lpstr>Checking understanding!</vt:lpstr>
      <vt:lpstr>Store Rubric</vt:lpstr>
      <vt:lpstr>Other Vocabulary</vt:lpstr>
      <vt:lpstr>Loops</vt:lpstr>
      <vt:lpstr>For Loops program example: Rosette</vt:lpstr>
      <vt:lpstr>Loops program example: Rosette 2</vt:lpstr>
      <vt:lpstr>While loop example</vt:lpstr>
      <vt:lpstr>PowerPoint Presentation</vt:lpstr>
      <vt:lpstr>Conditional Expression  (or Conditional Statement)</vt:lpstr>
      <vt:lpstr>Conditional Expression and Boolean expressions</vt:lpstr>
      <vt:lpstr>Conditional expression if. Else. statement</vt:lpstr>
      <vt:lpstr>Functions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look at Small basic</dc:title>
  <dc:creator>Tami Vest</dc:creator>
  <cp:lastModifiedBy>Tami Vest</cp:lastModifiedBy>
  <cp:revision>91</cp:revision>
  <cp:lastPrinted>2018-02-15T19:35:01Z</cp:lastPrinted>
  <dcterms:created xsi:type="dcterms:W3CDTF">2017-01-22T17:07:39Z</dcterms:created>
  <dcterms:modified xsi:type="dcterms:W3CDTF">2018-07-21T20:25:46Z</dcterms:modified>
</cp:coreProperties>
</file>