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7010400" cy="9296400"/>
  <p:embeddedFontLst>
    <p:embeddedFont>
      <p:font typeface="Indie Flower" panose="020B0604020202020204" charset="0"/>
      <p:regular r:id="rId23"/>
    </p:embeddedFont>
    <p:embeddedFont>
      <p:font typeface="Lato" panose="020F0502020204030203" pitchFamily="34" charset="0"/>
      <p:regular r:id="rId24"/>
    </p:embeddedFont>
    <p:embeddedFont>
      <p:font typeface="Rubik" panose="020B0604020202020204" charset="-79"/>
      <p:regular r:id="rId25"/>
      <p:bold r:id="rId26"/>
      <p:italic r:id="rId27"/>
      <p:boldItalic r:id="rId28"/>
    </p:embeddedFont>
    <p:embeddedFont>
      <p:font typeface="Rubik Medium" panose="020B0604020202020204" charset="-79"/>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4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1066AD-C065-4343-9742-AA18D127CD31}">
  <a:tblStyle styleId="{391066AD-C065-4343-9742-AA18D127CD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7" autoAdjust="0"/>
    <p:restoredTop sz="94660"/>
  </p:normalViewPr>
  <p:slideViewPr>
    <p:cSldViewPr snapToGrid="0">
      <p:cViewPr varScale="1">
        <p:scale>
          <a:sx n="118" d="100"/>
          <a:sy n="118" d="100"/>
        </p:scale>
        <p:origin x="298"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58BCF8D-5021-4D7C-9D50-B9136677D6EE}" type="datetimeFigureOut">
              <a:rPr lang="en-US" smtClean="0"/>
              <a:t>1/19/2019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5B76348-8C68-40AC-82BA-4792FEDFA783}" type="slidenum">
              <a:rPr lang="en-US" smtClean="0"/>
              <a:t>‹#›</a:t>
            </a:fld>
            <a:endParaRPr lang="en-US"/>
          </a:p>
        </p:txBody>
      </p:sp>
    </p:spTree>
    <p:extLst>
      <p:ext uri="{BB962C8B-B14F-4D97-AF65-F5344CB8AC3E}">
        <p14:creationId xmlns:p14="http://schemas.microsoft.com/office/powerpoint/2010/main" val="1647039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055204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nap.com/en-US/privacy/privacy-polic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4d3c8b1efb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4d3c8b1efb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31750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2b55db13d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2b55db13d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61000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54dbf214e_0_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54dbf214e_0_2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35694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2b55db13d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2b55db13d_0_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65285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54dbf214e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54dbf214e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Screenshot from Snapchat’s privacy policy: </a:t>
            </a:r>
            <a:r>
              <a:rPr lang="en" u="sng">
                <a:solidFill>
                  <a:schemeClr val="hlink"/>
                </a:solidFill>
                <a:hlinkClick r:id="rId3"/>
              </a:rPr>
              <a:t>https://www.snap.com/en-US/privacy/privacy-policy/</a:t>
            </a:r>
            <a:r>
              <a:rPr lang="en"/>
              <a:t> </a:t>
            </a:r>
            <a:endParaRPr/>
          </a:p>
        </p:txBody>
      </p:sp>
    </p:spTree>
    <p:extLst>
      <p:ext uri="{BB962C8B-B14F-4D97-AF65-F5344CB8AC3E}">
        <p14:creationId xmlns:p14="http://schemas.microsoft.com/office/powerpoint/2010/main" val="147473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54dbf214e_0_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54dbf214e_0_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2403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c61e5efda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c61e5efda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6819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b037fe8d8_1_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b037fe8d8_1_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29052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30e147e0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30e147e03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smtClean="0"/>
              <a:t>What do you think of this meme? Funny? Bottom image</a:t>
            </a:r>
            <a:r>
              <a:rPr lang="en-US" baseline="0" dirty="0" smtClean="0"/>
              <a:t> is someone showing someone’s reaction to learning that their mind is being read. Even though that sounds cool, it could be scary for everyone else that you could read their minds. Not sharing private thoughts is an example of PRIVACY.</a:t>
            </a:r>
            <a:endParaRPr dirty="0"/>
          </a:p>
        </p:txBody>
      </p:sp>
    </p:spTree>
    <p:extLst>
      <p:ext uri="{BB962C8B-B14F-4D97-AF65-F5344CB8AC3E}">
        <p14:creationId xmlns:p14="http://schemas.microsoft.com/office/powerpoint/2010/main" val="406906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54127f42b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54127f42b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smtClean="0"/>
              <a:t>Can</a:t>
            </a:r>
            <a:r>
              <a:rPr lang="en-US" baseline="0" dirty="0" smtClean="0"/>
              <a:t> you think of things that people might want to keep private? Online it becomes more complicated…many times, what you put online is tracked or collected. Companies, especially track your information without you even being aware.</a:t>
            </a:r>
            <a:endParaRPr dirty="0"/>
          </a:p>
        </p:txBody>
      </p:sp>
    </p:spTree>
    <p:extLst>
      <p:ext uri="{BB962C8B-B14F-4D97-AF65-F5344CB8AC3E}">
        <p14:creationId xmlns:p14="http://schemas.microsoft.com/office/powerpoint/2010/main" val="80356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476df1e9a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476df1e9a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81119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53f7aa10c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53f7aa10c_0_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62209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54dbf214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54dbf214e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03966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54dbf214e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54dbf214e_0_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Screenshots from settings within Snapchat’s app (Oct 2018). </a:t>
            </a:r>
            <a:endParaRPr/>
          </a:p>
        </p:txBody>
      </p:sp>
    </p:spTree>
    <p:extLst>
      <p:ext uri="{BB962C8B-B14F-4D97-AF65-F5344CB8AC3E}">
        <p14:creationId xmlns:p14="http://schemas.microsoft.com/office/powerpoint/2010/main" val="102074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ssential Question">
  <p:cSld name="CUSTOM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0" y="1231400"/>
            <a:ext cx="9144000" cy="621000"/>
          </a:xfrm>
          <a:prstGeom prst="rect">
            <a:avLst/>
          </a:prstGeom>
          <a:noFill/>
          <a:ln>
            <a:noFill/>
          </a:ln>
        </p:spPr>
        <p:txBody>
          <a:bodyPr spcFirstLastPara="1" wrap="square" lIns="91425" tIns="91425" rIns="91425" bIns="91425" anchor="t" anchorCtr="0"/>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3"/>
          <p:cNvSpPr txBox="1"/>
          <p:nvPr/>
        </p:nvSpPr>
        <p:spPr>
          <a:xfrm>
            <a:off x="-10950" y="2081350"/>
            <a:ext cx="9165900" cy="1351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endParaRPr sz="2400">
              <a:latin typeface="Indie Flower"/>
              <a:ea typeface="Indie Flower"/>
              <a:cs typeface="Indie Flower"/>
              <a:sym typeface="Indie Flower"/>
            </a:endParaRPr>
          </a:p>
        </p:txBody>
      </p:sp>
      <p:sp>
        <p:nvSpPr>
          <p:cNvPr id="14" name="Google Shape;14;p3"/>
          <p:cNvSpPr txBox="1">
            <a:spLocks noGrp="1"/>
          </p:cNvSpPr>
          <p:nvPr>
            <p:ph type="body" idx="1"/>
          </p:nvPr>
        </p:nvSpPr>
        <p:spPr>
          <a:xfrm>
            <a:off x="0" y="2223050"/>
            <a:ext cx="9144000" cy="969900"/>
          </a:xfrm>
          <a:prstGeom prst="rect">
            <a:avLst/>
          </a:prstGeom>
          <a:noFill/>
          <a:ln>
            <a:noFill/>
          </a:ln>
        </p:spPr>
        <p:txBody>
          <a:bodyPr spcFirstLastPara="1" wrap="square" lIns="91425" tIns="91425" rIns="91425" bIns="91425" anchor="t" anchorCtr="0"/>
          <a:lstStyle>
            <a:lvl1pPr marL="457200" lvl="0"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1pPr>
            <a:lvl2pPr marL="914400" lvl="1"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2pPr>
            <a:lvl3pPr marL="1371600" lvl="2"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3pPr>
            <a:lvl4pPr marL="1828800" lvl="3"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4pPr>
            <a:lvl5pPr marL="2286000" lvl="4"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5pPr>
            <a:lvl6pPr marL="2743200" lvl="5"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6pPr>
            <a:lvl7pPr marL="3200400" lvl="6"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7pPr>
            <a:lvl8pPr marL="3657600" lvl="7"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8pPr>
            <a:lvl9pPr marL="4114800" lvl="8"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arning Objectives">
  <p:cSld name="CUSTOM_1_1">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0" y="444950"/>
            <a:ext cx="9144000" cy="621000"/>
          </a:xfrm>
          <a:prstGeom prst="rect">
            <a:avLst/>
          </a:prstGeom>
          <a:noFill/>
          <a:ln>
            <a:noFill/>
          </a:ln>
        </p:spPr>
        <p:txBody>
          <a:bodyPr spcFirstLastPara="1" wrap="square" lIns="91425" tIns="91425" rIns="91425" bIns="91425" anchor="t" anchorCtr="0"/>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4"/>
          <p:cNvSpPr txBox="1">
            <a:spLocks noGrp="1"/>
          </p:cNvSpPr>
          <p:nvPr>
            <p:ph type="body" idx="1"/>
          </p:nvPr>
        </p:nvSpPr>
        <p:spPr>
          <a:xfrm>
            <a:off x="2213400" y="1313600"/>
            <a:ext cx="6353100" cy="3084000"/>
          </a:xfrm>
          <a:prstGeom prst="rect">
            <a:avLst/>
          </a:prstGeom>
          <a:noFill/>
          <a:ln>
            <a:noFill/>
          </a:ln>
        </p:spPr>
        <p:txBody>
          <a:bodyPr spcFirstLastPara="1" wrap="square" lIns="91425" tIns="91425" rIns="91425" bIns="91425" anchor="t" anchorCtr="0"/>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Rubik"/>
              <a:ea typeface="Rubik"/>
              <a:cs typeface="Rubik"/>
              <a:sym typeface="Rubik"/>
            </a:endParaRPr>
          </a:p>
        </p:txBody>
      </p:sp>
      <p:sp>
        <p:nvSpPr>
          <p:cNvPr id="20" name="Google Shape;20;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1" name="Google Shape;21;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2" name="Google Shape;22;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lstStyle>
            <a:lvl1pPr marL="457200" lvl="0" indent="-381000">
              <a:spcBef>
                <a:spcPts val="0"/>
              </a:spcBef>
              <a:spcAft>
                <a:spcPts val="0"/>
              </a:spcAft>
              <a:buSzPts val="2400"/>
              <a:buFont typeface="Lato"/>
              <a:buChar char="●"/>
              <a:defRPr sz="2400">
                <a:latin typeface="Lato"/>
                <a:ea typeface="Lato"/>
                <a:cs typeface="Lato"/>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3"/>
        <p:cNvGrpSpPr/>
        <p:nvPr/>
      </p:nvGrpSpPr>
      <p:grpSpPr>
        <a:xfrm>
          <a:off x="0" y="0"/>
          <a:ext cx="0" cy="0"/>
          <a:chOff x="0" y="0"/>
          <a:chExt cx="0" cy="0"/>
        </a:xfrm>
      </p:grpSpPr>
      <p:sp>
        <p:nvSpPr>
          <p:cNvPr id="24" name="Google Shape;24;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5" name="Google Shape;25;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26" name="Google Shape;26;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lstStyle>
            <a:lvl1pPr marL="457200" lvl="0" indent="-355600">
              <a:spcBef>
                <a:spcPts val="0"/>
              </a:spcBef>
              <a:spcAft>
                <a:spcPts val="0"/>
              </a:spcAft>
              <a:buSzPts val="2000"/>
              <a:buFont typeface="Lato"/>
              <a:buChar char="●"/>
              <a:defRPr sz="2000">
                <a:latin typeface="Lato"/>
                <a:ea typeface="Lato"/>
                <a:cs typeface="Lato"/>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rections Only">
  <p:cSld name="CUSTOM_3">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9" name="Google Shape;29;p7"/>
          <p:cNvSpPr txBox="1">
            <a:spLocks noGrp="1"/>
          </p:cNvSpPr>
          <p:nvPr>
            <p:ph type="body" idx="2"/>
          </p:nvPr>
        </p:nvSpPr>
        <p:spPr>
          <a:xfrm>
            <a:off x="1138200" y="1770800"/>
            <a:ext cx="6867600" cy="1721700"/>
          </a:xfrm>
          <a:prstGeom prst="rect">
            <a:avLst/>
          </a:prstGeom>
          <a:noFill/>
          <a:ln>
            <a:noFill/>
          </a:ln>
        </p:spPr>
        <p:txBody>
          <a:bodyPr spcFirstLastPara="1" wrap="square" lIns="91425" tIns="91425" rIns="91425" bIns="91425" anchor="t" anchorCtr="0"/>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
        <p:nvSpPr>
          <p:cNvPr id="30" name="Google Shape;30;p7"/>
          <p:cNvSpPr txBox="1">
            <a:spLocks noGrp="1"/>
          </p:cNvSpPr>
          <p:nvPr>
            <p:ph type="title"/>
          </p:nvPr>
        </p:nvSpPr>
        <p:spPr>
          <a:xfrm>
            <a:off x="0" y="749750"/>
            <a:ext cx="9144000" cy="621000"/>
          </a:xfrm>
          <a:prstGeom prst="rect">
            <a:avLst/>
          </a:prstGeom>
          <a:noFill/>
          <a:ln>
            <a:noFill/>
          </a:ln>
        </p:spPr>
        <p:txBody>
          <a:bodyPr spcFirstLastPara="1" wrap="square" lIns="91425" tIns="91425" rIns="91425" bIns="91425" anchor="t" anchorCtr="0"/>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33" name="Google Shape;33;p8"/>
          <p:cNvCxnSpPr/>
          <p:nvPr/>
        </p:nvCxnSpPr>
        <p:spPr>
          <a:xfrm>
            <a:off x="5977234" y="1960850"/>
            <a:ext cx="0" cy="2244900"/>
          </a:xfrm>
          <a:prstGeom prst="straightConnector1">
            <a:avLst/>
          </a:prstGeom>
          <a:noFill/>
          <a:ln w="9525" cap="flat" cmpd="sng">
            <a:solidFill>
              <a:srgbClr val="999999"/>
            </a:solidFill>
            <a:prstDash val="solid"/>
            <a:round/>
            <a:headEnd type="none" w="med" len="med"/>
            <a:tailEnd type="none" w="med" len="med"/>
          </a:ln>
        </p:spPr>
      </p:cxnSp>
      <p:sp>
        <p:nvSpPr>
          <p:cNvPr id="34" name="Google Shape;34;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5" name="Google Shape;35;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9" name="Google Shape;39;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3" name="Google Shape;43;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 name="Google Shape;46;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1">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12">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mailto:spam@uce.gov"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1"/>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p:nvPr/>
        </p:nvSpPr>
        <p:spPr>
          <a:xfrm>
            <a:off x="193350" y="1741900"/>
            <a:ext cx="3265200" cy="188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latin typeface="Rubik"/>
                <a:ea typeface="Rubik"/>
                <a:cs typeface="Rubik"/>
                <a:sym typeface="Rubik"/>
              </a:rPr>
              <a:t>Being Aware of What </a:t>
            </a:r>
            <a:br>
              <a:rPr lang="en" sz="3600">
                <a:latin typeface="Rubik"/>
                <a:ea typeface="Rubik"/>
                <a:cs typeface="Rubik"/>
                <a:sym typeface="Rubik"/>
              </a:rPr>
            </a:br>
            <a:r>
              <a:rPr lang="en" sz="3600">
                <a:latin typeface="Rubik"/>
                <a:ea typeface="Rubik"/>
                <a:cs typeface="Rubik"/>
                <a:sym typeface="Rubik"/>
              </a:rPr>
              <a:t>You Share</a:t>
            </a:r>
            <a:endParaRPr sz="3600">
              <a:latin typeface="Rubik"/>
              <a:ea typeface="Rubik"/>
              <a:cs typeface="Rubik"/>
              <a:sym typeface="Rubik"/>
            </a:endParaRPr>
          </a:p>
        </p:txBody>
      </p:sp>
      <p:pic>
        <p:nvPicPr>
          <p:cNvPr id="54" name="Google Shape;54;p11"/>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55" name="Google Shape;55;p11"/>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8</a:t>
            </a:r>
            <a:endParaRPr sz="1200">
              <a:solidFill>
                <a:srgbClr val="999999"/>
              </a:solidFill>
            </a:endParaRPr>
          </a:p>
        </p:txBody>
      </p:sp>
      <p:pic>
        <p:nvPicPr>
          <p:cNvPr id="57" name="Google Shape;57;p11"/>
          <p:cNvPicPr preferRelativeResize="0"/>
          <p:nvPr/>
        </p:nvPicPr>
        <p:blipFill>
          <a:blip r:embed="rId4">
            <a:alphaModFix/>
          </a:blip>
          <a:stretch>
            <a:fillRect/>
          </a:stretch>
        </p:blipFill>
        <p:spPr>
          <a:xfrm>
            <a:off x="-11850" y="0"/>
            <a:ext cx="3642899" cy="910725"/>
          </a:xfrm>
          <a:prstGeom prst="rect">
            <a:avLst/>
          </a:prstGeom>
          <a:noFill/>
          <a:ln>
            <a:noFill/>
          </a:ln>
        </p:spPr>
      </p:pic>
      <p:pic>
        <p:nvPicPr>
          <p:cNvPr id="58" name="Google Shape;58;p11"/>
          <p:cNvPicPr preferRelativeResize="0"/>
          <p:nvPr/>
        </p:nvPicPr>
        <p:blipFill>
          <a:blip r:embed="rId5">
            <a:alphaModFix/>
          </a:blip>
          <a:stretch>
            <a:fillRect/>
          </a:stretch>
        </p:blipFill>
        <p:spPr>
          <a:xfrm>
            <a:off x="-11850" y="0"/>
            <a:ext cx="3642899" cy="910738"/>
          </a:xfrm>
          <a:prstGeom prst="rect">
            <a:avLst/>
          </a:prstGeom>
          <a:noFill/>
          <a:ln>
            <a:noFill/>
          </a:ln>
        </p:spPr>
      </p:pic>
      <p:pic>
        <p:nvPicPr>
          <p:cNvPr id="59" name="Google Shape;59;p11"/>
          <p:cNvPicPr preferRelativeResize="0"/>
          <p:nvPr/>
        </p:nvPicPr>
        <p:blipFill rotWithShape="1">
          <a:blip r:embed="rId6">
            <a:alphaModFix/>
          </a:blip>
          <a:srcRect l="21066" t="8739" r="26815" b="18064"/>
          <a:stretch/>
        </p:blipFill>
        <p:spPr>
          <a:xfrm>
            <a:off x="3631050" y="-3075"/>
            <a:ext cx="5512950" cy="5160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140" name="Google Shape;140;p20"/>
          <p:cNvSpPr txBox="1">
            <a:spLocks noGrp="1"/>
          </p:cNvSpPr>
          <p:nvPr>
            <p:ph type="title"/>
          </p:nvPr>
        </p:nvSpPr>
        <p:spPr>
          <a:xfrm>
            <a:off x="926150" y="806650"/>
            <a:ext cx="4287900" cy="7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Privacy settings</a:t>
            </a:r>
            <a:endParaRPr/>
          </a:p>
        </p:txBody>
      </p:sp>
      <p:sp>
        <p:nvSpPr>
          <p:cNvPr id="141" name="Google Shape;141;p20"/>
          <p:cNvSpPr txBox="1">
            <a:spLocks noGrp="1"/>
          </p:cNvSpPr>
          <p:nvPr>
            <p:ph type="body" idx="2"/>
          </p:nvPr>
        </p:nvSpPr>
        <p:spPr>
          <a:xfrm>
            <a:off x="909500" y="1673150"/>
            <a:ext cx="7050300" cy="831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1"/>
                </a:solidFill>
              </a:rPr>
              <a:t>Choices a website or app might give you about what information is visible to other users and third parties</a:t>
            </a:r>
            <a:endParaRPr sz="2000"/>
          </a:p>
        </p:txBody>
      </p:sp>
      <p:pic>
        <p:nvPicPr>
          <p:cNvPr id="142" name="Google Shape;142;p20"/>
          <p:cNvPicPr preferRelativeResize="0"/>
          <p:nvPr/>
        </p:nvPicPr>
        <p:blipFill>
          <a:blip r:embed="rId3">
            <a:alphaModFix/>
          </a:blip>
          <a:stretch>
            <a:fillRect/>
          </a:stretch>
        </p:blipFill>
        <p:spPr>
          <a:xfrm>
            <a:off x="817100" y="1359375"/>
            <a:ext cx="4173225" cy="425050"/>
          </a:xfrm>
          <a:prstGeom prst="rect">
            <a:avLst/>
          </a:prstGeom>
          <a:noFill/>
          <a:ln>
            <a:noFill/>
          </a:ln>
        </p:spPr>
      </p:pic>
      <p:sp>
        <p:nvSpPr>
          <p:cNvPr id="143" name="Google Shape;143;p20"/>
          <p:cNvSpPr txBox="1">
            <a:spLocks noGrp="1"/>
          </p:cNvSpPr>
          <p:nvPr>
            <p:ph type="title"/>
          </p:nvPr>
        </p:nvSpPr>
        <p:spPr>
          <a:xfrm>
            <a:off x="1010450" y="2710025"/>
            <a:ext cx="2501100" cy="64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Opt out</a:t>
            </a:r>
            <a:endParaRPr/>
          </a:p>
        </p:txBody>
      </p:sp>
      <p:sp>
        <p:nvSpPr>
          <p:cNvPr id="144" name="Google Shape;144;p20"/>
          <p:cNvSpPr txBox="1">
            <a:spLocks noGrp="1"/>
          </p:cNvSpPr>
          <p:nvPr>
            <p:ph type="body" idx="2"/>
          </p:nvPr>
        </p:nvSpPr>
        <p:spPr>
          <a:xfrm>
            <a:off x="993802" y="3576525"/>
            <a:ext cx="4992300" cy="56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rPr>
              <a:t>To choose to not participate in something</a:t>
            </a:r>
            <a:endParaRPr sz="2000"/>
          </a:p>
        </p:txBody>
      </p:sp>
      <p:pic>
        <p:nvPicPr>
          <p:cNvPr id="145" name="Google Shape;145;p20"/>
          <p:cNvPicPr preferRelativeResize="0"/>
          <p:nvPr/>
        </p:nvPicPr>
        <p:blipFill>
          <a:blip r:embed="rId3">
            <a:alphaModFix/>
          </a:blip>
          <a:stretch>
            <a:fillRect/>
          </a:stretch>
        </p:blipFill>
        <p:spPr>
          <a:xfrm>
            <a:off x="909500" y="3264375"/>
            <a:ext cx="2187700" cy="425050"/>
          </a:xfrm>
          <a:prstGeom prst="rect">
            <a:avLst/>
          </a:prstGeom>
          <a:noFill/>
          <a:ln>
            <a:noFill/>
          </a:ln>
        </p:spPr>
      </p:pic>
      <p:pic>
        <p:nvPicPr>
          <p:cNvPr id="146" name="Google Shape;146;p20"/>
          <p:cNvPicPr preferRelativeResize="0"/>
          <p:nvPr/>
        </p:nvPicPr>
        <p:blipFill rotWithShape="1">
          <a:blip r:embed="rId4">
            <a:alphaModFix/>
          </a:blip>
          <a:srcRect l="445" r="445"/>
          <a:stretch/>
        </p:blipFill>
        <p:spPr>
          <a:xfrm>
            <a:off x="236200" y="170400"/>
            <a:ext cx="341362" cy="375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txBox="1"/>
          <p:nvPr/>
        </p:nvSpPr>
        <p:spPr>
          <a:xfrm>
            <a:off x="581250" y="59738"/>
            <a:ext cx="2335800" cy="63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dk1"/>
              </a:solidFill>
              <a:latin typeface="Rubik"/>
              <a:ea typeface="Rubik"/>
              <a:cs typeface="Rubik"/>
              <a:sym typeface="Rubik"/>
            </a:endParaRPr>
          </a:p>
        </p:txBody>
      </p:sp>
      <p:sp>
        <p:nvSpPr>
          <p:cNvPr id="152" name="Google Shape;152;p21"/>
          <p:cNvSpPr txBox="1">
            <a:spLocks noGrp="1"/>
          </p:cNvSpPr>
          <p:nvPr>
            <p:ph type="subTitle" idx="1"/>
          </p:nvPr>
        </p:nvSpPr>
        <p:spPr>
          <a:xfrm>
            <a:off x="6537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ACTIVITY: PROTECT YOUR PRIVACY</a:t>
            </a:r>
            <a:endParaRPr/>
          </a:p>
        </p:txBody>
      </p:sp>
      <p:pic>
        <p:nvPicPr>
          <p:cNvPr id="153" name="Google Shape;153;p21"/>
          <p:cNvPicPr preferRelativeResize="0"/>
          <p:nvPr/>
        </p:nvPicPr>
        <p:blipFill>
          <a:blip r:embed="rId3">
            <a:alphaModFix/>
          </a:blip>
          <a:stretch>
            <a:fillRect/>
          </a:stretch>
        </p:blipFill>
        <p:spPr>
          <a:xfrm>
            <a:off x="188525" y="159400"/>
            <a:ext cx="436700" cy="436700"/>
          </a:xfrm>
          <a:prstGeom prst="rect">
            <a:avLst/>
          </a:prstGeom>
          <a:noFill/>
          <a:ln>
            <a:noFill/>
          </a:ln>
        </p:spPr>
      </p:pic>
      <p:graphicFrame>
        <p:nvGraphicFramePr>
          <p:cNvPr id="154" name="Google Shape;154;p21"/>
          <p:cNvGraphicFramePr/>
          <p:nvPr>
            <p:extLst>
              <p:ext uri="{D42A27DB-BD31-4B8C-83A1-F6EECF244321}">
                <p14:modId xmlns:p14="http://schemas.microsoft.com/office/powerpoint/2010/main" val="886384558"/>
              </p:ext>
            </p:extLst>
          </p:nvPr>
        </p:nvGraphicFramePr>
        <p:xfrm>
          <a:off x="514765" y="596100"/>
          <a:ext cx="8065031" cy="2576655"/>
        </p:xfrm>
        <a:graphic>
          <a:graphicData uri="http://schemas.openxmlformats.org/drawingml/2006/table">
            <a:tbl>
              <a:tblPr>
                <a:noFill/>
                <a:tableStyleId>{391066AD-C065-4343-9742-AA18D127CD31}</a:tableStyleId>
              </a:tblPr>
              <a:tblGrid>
                <a:gridCol w="8065031"/>
              </a:tblGrid>
              <a:tr h="436402">
                <a:tc>
                  <a:txBody>
                    <a:bodyPr/>
                    <a:lstStyle/>
                    <a:p>
                      <a:pPr marL="0" lvl="0" indent="0" algn="ctr" rtl="0">
                        <a:spcBef>
                          <a:spcPts val="0"/>
                        </a:spcBef>
                        <a:spcAft>
                          <a:spcPts val="0"/>
                        </a:spcAft>
                        <a:buNone/>
                      </a:pPr>
                      <a:r>
                        <a:rPr lang="en" sz="3000" dirty="0">
                          <a:latin typeface="Rubik"/>
                          <a:ea typeface="Rubik"/>
                          <a:cs typeface="Rubik"/>
                          <a:sym typeface="Rubik"/>
                        </a:rPr>
                        <a:t>Tips for Protecting Your Privacy</a:t>
                      </a:r>
                      <a:endParaRPr sz="3000" dirty="0">
                        <a:latin typeface="Rubik"/>
                        <a:ea typeface="Rubik"/>
                        <a:cs typeface="Rubik"/>
                        <a:sym typeface="Rubik"/>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00857D">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857D"/>
                      </a:solidFill>
                      <a:prstDash val="solid"/>
                      <a:round/>
                      <a:headEnd type="none" w="sm" len="sm"/>
                      <a:tailEnd type="none" w="sm" len="sm"/>
                    </a:lnB>
                  </a:tcPr>
                </a:tc>
              </a:tr>
              <a:tr h="1936605">
                <a:tc>
                  <a:txBody>
                    <a:bodyPr/>
                    <a:lstStyle/>
                    <a:p>
                      <a:pPr marL="457200" lvl="0" indent="-381000" algn="l" rtl="0">
                        <a:lnSpc>
                          <a:spcPct val="115000"/>
                        </a:lnSpc>
                        <a:spcBef>
                          <a:spcPts val="0"/>
                        </a:spcBef>
                        <a:spcAft>
                          <a:spcPts val="0"/>
                        </a:spcAft>
                        <a:buSzPts val="2400"/>
                        <a:buFont typeface="Lato"/>
                        <a:buAutoNum type="arabicPeriod"/>
                      </a:pPr>
                      <a:r>
                        <a:rPr lang="en" sz="2400" dirty="0">
                          <a:latin typeface="Lato"/>
                          <a:ea typeface="Lato"/>
                          <a:cs typeface="Lato"/>
                          <a:sym typeface="Lato"/>
                        </a:rPr>
                        <a:t>Turn off cookies in your browser settings.</a:t>
                      </a:r>
                      <a:endParaRPr sz="2400" dirty="0">
                        <a:latin typeface="Lato"/>
                        <a:ea typeface="Lato"/>
                        <a:cs typeface="Lato"/>
                        <a:sym typeface="Lato"/>
                      </a:endParaRPr>
                    </a:p>
                    <a:p>
                      <a:pPr marL="457200" lvl="0" indent="-381000" algn="l" rtl="0">
                        <a:lnSpc>
                          <a:spcPct val="115000"/>
                        </a:lnSpc>
                        <a:spcBef>
                          <a:spcPts val="0"/>
                        </a:spcBef>
                        <a:spcAft>
                          <a:spcPts val="0"/>
                        </a:spcAft>
                        <a:buSzPts val="2400"/>
                        <a:buFont typeface="Lato"/>
                        <a:buAutoNum type="arabicPeriod"/>
                      </a:pPr>
                      <a:r>
                        <a:rPr lang="en" sz="2400" dirty="0">
                          <a:latin typeface="Lato"/>
                          <a:ea typeface="Lato"/>
                          <a:cs typeface="Lato"/>
                          <a:sym typeface="Lato"/>
                        </a:rPr>
                        <a:t>Review the app's privacy settings and opt out of any sharing options you're not comfortable with.</a:t>
                      </a:r>
                      <a:endParaRPr sz="2400" b="1" dirty="0">
                        <a:latin typeface="Lato"/>
                        <a:ea typeface="Lato"/>
                        <a:cs typeface="Lato"/>
                        <a:sym typeface="Lato"/>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00857D">
                          <a:alpha val="0"/>
                        </a:srgbClr>
                      </a:solidFill>
                      <a:prstDash val="solid"/>
                      <a:round/>
                      <a:headEnd type="none" w="sm" len="sm"/>
                      <a:tailEnd type="none" w="sm" len="sm"/>
                    </a:lnR>
                    <a:lnT w="9525" cap="flat" cmpd="sng">
                      <a:solidFill>
                        <a:srgbClr val="00857D"/>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160" name="Google Shape;160;p22"/>
          <p:cNvSpPr txBox="1">
            <a:spLocks noGrp="1"/>
          </p:cNvSpPr>
          <p:nvPr>
            <p:ph type="title"/>
          </p:nvPr>
        </p:nvSpPr>
        <p:spPr>
          <a:xfrm>
            <a:off x="921537" y="440987"/>
            <a:ext cx="7423500" cy="4564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Privacy policy</a:t>
            </a:r>
            <a:endParaRPr dirty="0"/>
          </a:p>
        </p:txBody>
      </p:sp>
      <p:sp>
        <p:nvSpPr>
          <p:cNvPr id="161" name="Google Shape;161;p22"/>
          <p:cNvSpPr txBox="1">
            <a:spLocks noGrp="1"/>
          </p:cNvSpPr>
          <p:nvPr>
            <p:ph type="body" idx="2"/>
          </p:nvPr>
        </p:nvSpPr>
        <p:spPr>
          <a:xfrm>
            <a:off x="907417" y="1513618"/>
            <a:ext cx="5460957" cy="1242551"/>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dk1"/>
                </a:solidFill>
              </a:rPr>
              <a:t>A legal document that an app or website must provide and that describes what user information they collect and how they use it</a:t>
            </a:r>
            <a:endParaRPr sz="2000"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62" name="Google Shape;162;p22"/>
          <p:cNvPicPr preferRelativeResize="0"/>
          <p:nvPr/>
        </p:nvPicPr>
        <p:blipFill>
          <a:blip r:embed="rId3">
            <a:alphaModFix/>
          </a:blip>
          <a:stretch>
            <a:fillRect/>
          </a:stretch>
        </p:blipFill>
        <p:spPr>
          <a:xfrm>
            <a:off x="835150" y="897426"/>
            <a:ext cx="3422400" cy="705200"/>
          </a:xfrm>
          <a:prstGeom prst="rect">
            <a:avLst/>
          </a:prstGeom>
          <a:noFill/>
          <a:ln>
            <a:noFill/>
          </a:ln>
        </p:spPr>
      </p:pic>
      <p:sp>
        <p:nvSpPr>
          <p:cNvPr id="163" name="Google Shape;163;p22"/>
          <p:cNvSpPr txBox="1">
            <a:spLocks noGrp="1"/>
          </p:cNvSpPr>
          <p:nvPr>
            <p:ph type="title"/>
          </p:nvPr>
        </p:nvSpPr>
        <p:spPr>
          <a:xfrm>
            <a:off x="921537" y="2548175"/>
            <a:ext cx="7423500" cy="31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Terms of service</a:t>
            </a:r>
            <a:endParaRPr/>
          </a:p>
        </p:txBody>
      </p:sp>
      <p:sp>
        <p:nvSpPr>
          <p:cNvPr id="164" name="Google Shape;164;p22"/>
          <p:cNvSpPr txBox="1">
            <a:spLocks noGrp="1"/>
          </p:cNvSpPr>
          <p:nvPr>
            <p:ph type="body" idx="2"/>
          </p:nvPr>
        </p:nvSpPr>
        <p:spPr>
          <a:xfrm>
            <a:off x="1007017" y="3499171"/>
            <a:ext cx="7604100" cy="909897"/>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solidFill>
                  <a:schemeClr val="dk1"/>
                </a:solidFill>
              </a:rPr>
              <a:t>A legal document that an app or website must provide and that describes the rules the company and users must obey when they use the app or website</a:t>
            </a:r>
            <a:endParaRPr sz="2000" dirty="0"/>
          </a:p>
        </p:txBody>
      </p:sp>
      <p:pic>
        <p:nvPicPr>
          <p:cNvPr id="165" name="Google Shape;165;p22"/>
          <p:cNvPicPr preferRelativeResize="0"/>
          <p:nvPr/>
        </p:nvPicPr>
        <p:blipFill>
          <a:blip r:embed="rId3">
            <a:alphaModFix/>
          </a:blip>
          <a:stretch>
            <a:fillRect/>
          </a:stretch>
        </p:blipFill>
        <p:spPr>
          <a:xfrm>
            <a:off x="771920" y="2963386"/>
            <a:ext cx="4180650" cy="434375"/>
          </a:xfrm>
          <a:prstGeom prst="rect">
            <a:avLst/>
          </a:prstGeom>
          <a:noFill/>
          <a:ln>
            <a:noFill/>
          </a:ln>
        </p:spPr>
      </p:pic>
      <p:pic>
        <p:nvPicPr>
          <p:cNvPr id="166" name="Google Shape;166;p22"/>
          <p:cNvPicPr preferRelativeResize="0"/>
          <p:nvPr/>
        </p:nvPicPr>
        <p:blipFill rotWithShape="1">
          <a:blip r:embed="rId4">
            <a:alphaModFix/>
          </a:blip>
          <a:srcRect l="445" r="445"/>
          <a:stretch/>
        </p:blipFill>
        <p:spPr>
          <a:xfrm>
            <a:off x="236200" y="170400"/>
            <a:ext cx="341362" cy="375175"/>
          </a:xfrm>
          <a:prstGeom prst="rect">
            <a:avLst/>
          </a:prstGeom>
          <a:noFill/>
          <a:ln>
            <a:noFill/>
          </a:ln>
        </p:spPr>
      </p:pic>
      <p:pic>
        <p:nvPicPr>
          <p:cNvPr id="10" name="Google Shape;103;p16"/>
          <p:cNvPicPr preferRelativeResize="0"/>
          <p:nvPr/>
        </p:nvPicPr>
        <p:blipFill rotWithShape="1">
          <a:blip r:embed="rId5">
            <a:alphaModFix/>
          </a:blip>
          <a:srcRect l="19640" t="1131" r="29544" b="4546"/>
          <a:stretch/>
        </p:blipFill>
        <p:spPr>
          <a:xfrm>
            <a:off x="6264613" y="252605"/>
            <a:ext cx="2509735" cy="306128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p:nvPr/>
        </p:nvSpPr>
        <p:spPr>
          <a:xfrm>
            <a:off x="581250" y="59738"/>
            <a:ext cx="2335800" cy="63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dk1"/>
              </a:solidFill>
              <a:latin typeface="Rubik"/>
              <a:ea typeface="Rubik"/>
              <a:cs typeface="Rubik"/>
              <a:sym typeface="Rubik"/>
            </a:endParaRPr>
          </a:p>
        </p:txBody>
      </p:sp>
      <p:pic>
        <p:nvPicPr>
          <p:cNvPr id="174" name="Google Shape;174;p23"/>
          <p:cNvPicPr preferRelativeResize="0"/>
          <p:nvPr/>
        </p:nvPicPr>
        <p:blipFill rotWithShape="1">
          <a:blip r:embed="rId3">
            <a:alphaModFix/>
          </a:blip>
          <a:srcRect b="2095"/>
          <a:stretch/>
        </p:blipFill>
        <p:spPr>
          <a:xfrm>
            <a:off x="4429844" y="293400"/>
            <a:ext cx="4365275" cy="4057750"/>
          </a:xfrm>
          <a:prstGeom prst="rect">
            <a:avLst/>
          </a:prstGeom>
          <a:noFill/>
          <a:ln w="9525" cap="flat" cmpd="sng">
            <a:solidFill>
              <a:srgbClr val="D9D9D9"/>
            </a:solidFill>
            <a:prstDash val="solid"/>
            <a:round/>
            <a:headEnd type="none" w="sm" len="sm"/>
            <a:tailEnd type="none" w="sm" len="sm"/>
          </a:ln>
        </p:spPr>
      </p:pic>
      <p:sp>
        <p:nvSpPr>
          <p:cNvPr id="175" name="Google Shape;175;p23"/>
          <p:cNvSpPr txBox="1"/>
          <p:nvPr/>
        </p:nvSpPr>
        <p:spPr>
          <a:xfrm>
            <a:off x="471350" y="194553"/>
            <a:ext cx="3600000" cy="3300919"/>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dirty="0">
                <a:latin typeface="Lato"/>
                <a:ea typeface="Lato"/>
                <a:cs typeface="Lato"/>
                <a:sym typeface="Lato"/>
              </a:rPr>
              <a:t>A</a:t>
            </a:r>
            <a:r>
              <a:rPr lang="en" sz="1800" dirty="0">
                <a:latin typeface="Lato"/>
                <a:ea typeface="Lato"/>
                <a:cs typeface="Lato"/>
                <a:sym typeface="Lato"/>
              </a:rPr>
              <a:t>ccessed</a:t>
            </a:r>
            <a:endParaRPr sz="1800" dirty="0">
              <a:latin typeface="Lato"/>
              <a:ea typeface="Lato"/>
              <a:cs typeface="Lato"/>
              <a:sym typeface="Lato"/>
            </a:endParaRPr>
          </a:p>
          <a:p>
            <a:pPr marL="0" lvl="0" indent="0" algn="l" rtl="0">
              <a:lnSpc>
                <a:spcPct val="115000"/>
              </a:lnSpc>
              <a:spcBef>
                <a:spcPts val="0"/>
              </a:spcBef>
              <a:spcAft>
                <a:spcPts val="0"/>
              </a:spcAft>
              <a:buNone/>
            </a:pPr>
            <a:r>
              <a:rPr lang="en" sz="1800" dirty="0">
                <a:latin typeface="Lato"/>
                <a:ea typeface="Lato"/>
                <a:cs typeface="Lato"/>
                <a:sym typeface="Lato"/>
              </a:rPr>
              <a:t>What will be </a:t>
            </a:r>
            <a:r>
              <a:rPr lang="en" sz="1800" b="1" dirty="0">
                <a:latin typeface="Lato"/>
                <a:ea typeface="Lato"/>
                <a:cs typeface="Lato"/>
                <a:sym typeface="Lato"/>
              </a:rPr>
              <a:t>accessed</a:t>
            </a:r>
            <a:r>
              <a:rPr lang="en" sz="1800" dirty="0">
                <a:latin typeface="Lato"/>
                <a:ea typeface="Lato"/>
                <a:cs typeface="Lato"/>
                <a:sym typeface="Lato"/>
              </a:rPr>
              <a:t>?</a:t>
            </a:r>
            <a:endParaRPr sz="1800" dirty="0">
              <a:latin typeface="Lato"/>
              <a:ea typeface="Lato"/>
              <a:cs typeface="Lato"/>
              <a:sym typeface="Lato"/>
            </a:endParaRPr>
          </a:p>
          <a:p>
            <a:pPr marL="0" lvl="0" indent="0" algn="l" rtl="0">
              <a:lnSpc>
                <a:spcPct val="115000"/>
              </a:lnSpc>
              <a:spcBef>
                <a:spcPts val="1000"/>
              </a:spcBef>
              <a:spcAft>
                <a:spcPts val="0"/>
              </a:spcAft>
              <a:buNone/>
            </a:pPr>
            <a:r>
              <a:rPr lang="en" sz="2400" b="1" dirty="0">
                <a:latin typeface="Lato"/>
                <a:ea typeface="Lato"/>
                <a:cs typeface="Lato"/>
                <a:sym typeface="Lato"/>
              </a:rPr>
              <a:t>S</a:t>
            </a:r>
            <a:r>
              <a:rPr lang="en" sz="1800" dirty="0">
                <a:latin typeface="Lato"/>
                <a:ea typeface="Lato"/>
                <a:cs typeface="Lato"/>
                <a:sym typeface="Lato"/>
              </a:rPr>
              <a:t>hared</a:t>
            </a:r>
            <a:endParaRPr sz="1800" dirty="0">
              <a:latin typeface="Lato"/>
              <a:ea typeface="Lato"/>
              <a:cs typeface="Lato"/>
              <a:sym typeface="Lato"/>
            </a:endParaRPr>
          </a:p>
          <a:p>
            <a:pPr marL="0" lvl="0" indent="0" algn="l" rtl="0">
              <a:lnSpc>
                <a:spcPct val="115000"/>
              </a:lnSpc>
              <a:spcBef>
                <a:spcPts val="0"/>
              </a:spcBef>
              <a:spcAft>
                <a:spcPts val="0"/>
              </a:spcAft>
              <a:buNone/>
            </a:pPr>
            <a:r>
              <a:rPr lang="en" sz="1800" dirty="0">
                <a:latin typeface="Lato"/>
                <a:ea typeface="Lato"/>
                <a:cs typeface="Lato"/>
                <a:sym typeface="Lato"/>
              </a:rPr>
              <a:t>What will be </a:t>
            </a:r>
            <a:r>
              <a:rPr lang="en" sz="1800" b="1" dirty="0">
                <a:latin typeface="Lato"/>
                <a:ea typeface="Lato"/>
                <a:cs typeface="Lato"/>
                <a:sym typeface="Lato"/>
              </a:rPr>
              <a:t>shared</a:t>
            </a:r>
            <a:r>
              <a:rPr lang="en" sz="1800" dirty="0">
                <a:latin typeface="Lato"/>
                <a:ea typeface="Lato"/>
                <a:cs typeface="Lato"/>
                <a:sym typeface="Lato"/>
              </a:rPr>
              <a:t> with other people or companies?</a:t>
            </a:r>
            <a:endParaRPr sz="1800" dirty="0">
              <a:latin typeface="Lato"/>
              <a:ea typeface="Lato"/>
              <a:cs typeface="Lato"/>
              <a:sym typeface="Lato"/>
            </a:endParaRPr>
          </a:p>
          <a:p>
            <a:pPr marL="0" lvl="0" indent="0" algn="l" rtl="0">
              <a:lnSpc>
                <a:spcPct val="115000"/>
              </a:lnSpc>
              <a:spcBef>
                <a:spcPts val="1000"/>
              </a:spcBef>
              <a:spcAft>
                <a:spcPts val="0"/>
              </a:spcAft>
              <a:buNone/>
            </a:pPr>
            <a:r>
              <a:rPr lang="en" sz="2400" b="1" dirty="0">
                <a:latin typeface="Lato"/>
                <a:ea typeface="Lato"/>
                <a:cs typeface="Lato"/>
                <a:sym typeface="Lato"/>
              </a:rPr>
              <a:t>K</a:t>
            </a:r>
            <a:r>
              <a:rPr lang="en" sz="1800" dirty="0">
                <a:latin typeface="Lato"/>
                <a:ea typeface="Lato"/>
                <a:cs typeface="Lato"/>
                <a:sym typeface="Lato"/>
              </a:rPr>
              <a:t>nown</a:t>
            </a:r>
            <a:endParaRPr sz="1800" dirty="0">
              <a:latin typeface="Lato"/>
              <a:ea typeface="Lato"/>
              <a:cs typeface="Lato"/>
              <a:sym typeface="Lato"/>
            </a:endParaRPr>
          </a:p>
          <a:p>
            <a:pPr marL="0" lvl="0" indent="0" algn="l" rtl="0">
              <a:lnSpc>
                <a:spcPct val="115000"/>
              </a:lnSpc>
              <a:spcBef>
                <a:spcPts val="0"/>
              </a:spcBef>
              <a:spcAft>
                <a:spcPts val="0"/>
              </a:spcAft>
              <a:buNone/>
            </a:pPr>
            <a:r>
              <a:rPr lang="en" sz="1800" dirty="0">
                <a:latin typeface="Lato"/>
                <a:ea typeface="Lato"/>
                <a:cs typeface="Lato"/>
                <a:sym typeface="Lato"/>
              </a:rPr>
              <a:t>What could be </a:t>
            </a:r>
            <a:r>
              <a:rPr lang="en" sz="1800" b="1" dirty="0">
                <a:latin typeface="Lato"/>
                <a:ea typeface="Lato"/>
                <a:cs typeface="Lato"/>
                <a:sym typeface="Lato"/>
              </a:rPr>
              <a:t>known</a:t>
            </a:r>
            <a:r>
              <a:rPr lang="en" sz="1800" dirty="0">
                <a:latin typeface="Lato"/>
                <a:ea typeface="Lato"/>
                <a:cs typeface="Lato"/>
                <a:sym typeface="Lato"/>
              </a:rPr>
              <a:t> about me if I use this?</a:t>
            </a:r>
            <a:endParaRPr sz="1800" dirty="0">
              <a:latin typeface="Lato"/>
              <a:ea typeface="Lato"/>
              <a:cs typeface="Lato"/>
              <a:sym typeface="Lato"/>
            </a:endParaRPr>
          </a:p>
        </p:txBody>
      </p:sp>
      <p:sp>
        <p:nvSpPr>
          <p:cNvPr id="3" name="TextBox 2"/>
          <p:cNvSpPr txBox="1"/>
          <p:nvPr/>
        </p:nvSpPr>
        <p:spPr>
          <a:xfrm>
            <a:off x="471350" y="3630287"/>
            <a:ext cx="3210128"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Extra time: Take a moment to look at the </a:t>
            </a:r>
            <a:r>
              <a:rPr lang="en-US" dirty="0" err="1" smtClean="0"/>
              <a:t>Fortnite</a:t>
            </a:r>
            <a:r>
              <a:rPr lang="en-US" dirty="0" smtClean="0"/>
              <a:t> Privacy Policy and terms. You might be surprised what they can do with your information.</a:t>
            </a:r>
            <a:endParaRPr lang="en-US" dirty="0"/>
          </a:p>
        </p:txBody>
      </p:sp>
      <p:sp>
        <p:nvSpPr>
          <p:cNvPr id="4" name="TextBox 3"/>
          <p:cNvSpPr txBox="1"/>
          <p:nvPr/>
        </p:nvSpPr>
        <p:spPr>
          <a:xfrm>
            <a:off x="3003950" y="293400"/>
            <a:ext cx="980499" cy="523220"/>
          </a:xfrm>
          <a:prstGeom prst="rect">
            <a:avLst/>
          </a:prstGeom>
          <a:noFill/>
        </p:spPr>
        <p:txBody>
          <a:bodyPr wrap="square" rtlCol="0">
            <a:spAutoFit/>
          </a:bodyPr>
          <a:lstStyle/>
          <a:p>
            <a:r>
              <a:rPr lang="en-US" sz="2800" b="1" dirty="0" smtClean="0">
                <a:ln w="22225">
                  <a:solidFill>
                    <a:schemeClr val="accent2"/>
                  </a:solidFill>
                  <a:prstDash val="solid"/>
                </a:ln>
                <a:solidFill>
                  <a:schemeClr val="accent2">
                    <a:lumMod val="40000"/>
                    <a:lumOff val="60000"/>
                  </a:schemeClr>
                </a:solidFill>
              </a:rPr>
              <a:t>ASK</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p:nvPr/>
        </p:nvSpPr>
        <p:spPr>
          <a:xfrm>
            <a:off x="581250" y="59738"/>
            <a:ext cx="2335800" cy="63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dk1"/>
              </a:solidFill>
              <a:latin typeface="Rubik"/>
              <a:ea typeface="Rubik"/>
              <a:cs typeface="Rubik"/>
              <a:sym typeface="Rubik"/>
            </a:endParaRPr>
          </a:p>
        </p:txBody>
      </p:sp>
      <p:sp>
        <p:nvSpPr>
          <p:cNvPr id="181" name="Google Shape;181;p24"/>
          <p:cNvSpPr txBox="1">
            <a:spLocks noGrp="1"/>
          </p:cNvSpPr>
          <p:nvPr>
            <p:ph type="subTitle" idx="1"/>
          </p:nvPr>
        </p:nvSpPr>
        <p:spPr>
          <a:xfrm>
            <a:off x="6537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ACTIVITY: PROTECT YOUR PRIVACY</a:t>
            </a:r>
            <a:endParaRPr/>
          </a:p>
        </p:txBody>
      </p:sp>
      <p:pic>
        <p:nvPicPr>
          <p:cNvPr id="182" name="Google Shape;182;p24"/>
          <p:cNvPicPr preferRelativeResize="0"/>
          <p:nvPr/>
        </p:nvPicPr>
        <p:blipFill>
          <a:blip r:embed="rId3">
            <a:alphaModFix/>
          </a:blip>
          <a:stretch>
            <a:fillRect/>
          </a:stretch>
        </p:blipFill>
        <p:spPr>
          <a:xfrm>
            <a:off x="188525" y="159400"/>
            <a:ext cx="436700" cy="436700"/>
          </a:xfrm>
          <a:prstGeom prst="rect">
            <a:avLst/>
          </a:prstGeom>
          <a:noFill/>
          <a:ln>
            <a:noFill/>
          </a:ln>
        </p:spPr>
      </p:pic>
      <p:graphicFrame>
        <p:nvGraphicFramePr>
          <p:cNvPr id="183" name="Google Shape;183;p24"/>
          <p:cNvGraphicFramePr/>
          <p:nvPr/>
        </p:nvGraphicFramePr>
        <p:xfrm>
          <a:off x="767475" y="791725"/>
          <a:ext cx="7609050" cy="3480375"/>
        </p:xfrm>
        <a:graphic>
          <a:graphicData uri="http://schemas.openxmlformats.org/drawingml/2006/table">
            <a:tbl>
              <a:tblPr>
                <a:noFill/>
                <a:tableStyleId>{391066AD-C065-4343-9742-AA18D127CD31}</a:tableStyleId>
              </a:tblPr>
              <a:tblGrid>
                <a:gridCol w="7609050"/>
              </a:tblGrid>
              <a:tr h="594900">
                <a:tc>
                  <a:txBody>
                    <a:bodyPr/>
                    <a:lstStyle/>
                    <a:p>
                      <a:pPr marL="0" lvl="0" indent="0" algn="ctr" rtl="0">
                        <a:spcBef>
                          <a:spcPts val="0"/>
                        </a:spcBef>
                        <a:spcAft>
                          <a:spcPts val="0"/>
                        </a:spcAft>
                        <a:buNone/>
                      </a:pPr>
                      <a:r>
                        <a:rPr lang="en" sz="3000">
                          <a:latin typeface="Rubik"/>
                          <a:ea typeface="Rubik"/>
                          <a:cs typeface="Rubik"/>
                          <a:sym typeface="Rubik"/>
                        </a:rPr>
                        <a:t>Tips for Protecting Your Privacy</a:t>
                      </a:r>
                      <a:endParaRPr sz="3000">
                        <a:latin typeface="Rubik"/>
                        <a:ea typeface="Rubik"/>
                        <a:cs typeface="Rubik"/>
                        <a:sym typeface="Rubik"/>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00857D">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857D"/>
                      </a:solidFill>
                      <a:prstDash val="solid"/>
                      <a:round/>
                      <a:headEnd type="none" w="sm" len="sm"/>
                      <a:tailEnd type="none" w="sm" len="sm"/>
                    </a:lnB>
                  </a:tcPr>
                </a:tc>
              </a:tr>
              <a:tr h="2840325">
                <a:tc>
                  <a:txBody>
                    <a:bodyPr/>
                    <a:lstStyle/>
                    <a:p>
                      <a:pPr marL="457200" lvl="0" indent="-381000" algn="l" rtl="0">
                        <a:lnSpc>
                          <a:spcPct val="115000"/>
                        </a:lnSpc>
                        <a:spcBef>
                          <a:spcPts val="0"/>
                        </a:spcBef>
                        <a:spcAft>
                          <a:spcPts val="0"/>
                        </a:spcAft>
                        <a:buSzPts val="2400"/>
                        <a:buFont typeface="Lato"/>
                        <a:buAutoNum type="arabicPeriod"/>
                      </a:pPr>
                      <a:r>
                        <a:rPr lang="en" sz="2400">
                          <a:latin typeface="Lato"/>
                          <a:ea typeface="Lato"/>
                          <a:cs typeface="Lato"/>
                          <a:sym typeface="Lato"/>
                        </a:rPr>
                        <a:t>Turn off cookies in your browser settings.</a:t>
                      </a:r>
                      <a:endParaRPr sz="2400">
                        <a:latin typeface="Lato"/>
                        <a:ea typeface="Lato"/>
                        <a:cs typeface="Lato"/>
                        <a:sym typeface="Lato"/>
                      </a:endParaRPr>
                    </a:p>
                    <a:p>
                      <a:pPr marL="457200" lvl="0" indent="-381000" algn="l" rtl="0">
                        <a:lnSpc>
                          <a:spcPct val="115000"/>
                        </a:lnSpc>
                        <a:spcBef>
                          <a:spcPts val="0"/>
                        </a:spcBef>
                        <a:spcAft>
                          <a:spcPts val="0"/>
                        </a:spcAft>
                        <a:buSzPts val="2400"/>
                        <a:buFont typeface="Lato"/>
                        <a:buAutoNum type="arabicPeriod"/>
                      </a:pPr>
                      <a:r>
                        <a:rPr lang="en" sz="2400">
                          <a:latin typeface="Lato"/>
                          <a:ea typeface="Lato"/>
                          <a:cs typeface="Lato"/>
                          <a:sym typeface="Lato"/>
                        </a:rPr>
                        <a:t>Review the app's privacy settings and opt out of any sharing options you're not comfortable with.</a:t>
                      </a:r>
                      <a:endParaRPr sz="2400">
                        <a:latin typeface="Lato"/>
                        <a:ea typeface="Lato"/>
                        <a:cs typeface="Lato"/>
                        <a:sym typeface="Lato"/>
                      </a:endParaRPr>
                    </a:p>
                    <a:p>
                      <a:pPr marL="457200" lvl="0" indent="-381000" algn="l" rtl="0">
                        <a:lnSpc>
                          <a:spcPct val="115000"/>
                        </a:lnSpc>
                        <a:spcBef>
                          <a:spcPts val="0"/>
                        </a:spcBef>
                        <a:spcAft>
                          <a:spcPts val="0"/>
                        </a:spcAft>
                        <a:buSzPts val="2400"/>
                        <a:buFont typeface="Lato"/>
                        <a:buAutoNum type="arabicPeriod"/>
                      </a:pPr>
                      <a:r>
                        <a:rPr lang="en" sz="2400">
                          <a:latin typeface="Lato"/>
                          <a:ea typeface="Lato"/>
                          <a:cs typeface="Lato"/>
                          <a:sym typeface="Lato"/>
                        </a:rPr>
                        <a:t>Review the privacy policy and terms of service and use </a:t>
                      </a:r>
                      <a:r>
                        <a:rPr lang="en" sz="2400" b="1">
                          <a:latin typeface="Lato"/>
                          <a:ea typeface="Lato"/>
                          <a:cs typeface="Lato"/>
                          <a:sym typeface="Lato"/>
                        </a:rPr>
                        <a:t>ASK</a:t>
                      </a:r>
                      <a:r>
                        <a:rPr lang="en" sz="2400">
                          <a:latin typeface="Lato"/>
                          <a:ea typeface="Lato"/>
                          <a:cs typeface="Lato"/>
                          <a:sym typeface="Lato"/>
                        </a:rPr>
                        <a:t> to analyze how using the app will affect your privacy.</a:t>
                      </a:r>
                      <a:endParaRPr sz="2400">
                        <a:latin typeface="Lato"/>
                        <a:ea typeface="Lato"/>
                        <a:cs typeface="Lato"/>
                        <a:sym typeface="Lato"/>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00857D">
                          <a:alpha val="0"/>
                        </a:srgbClr>
                      </a:solidFill>
                      <a:prstDash val="solid"/>
                      <a:round/>
                      <a:headEnd type="none" w="sm" len="sm"/>
                      <a:tailEnd type="none" w="sm" len="sm"/>
                    </a:lnR>
                    <a:lnT w="9525" cap="flat" cmpd="sng">
                      <a:solidFill>
                        <a:srgbClr val="00857D"/>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sp>
        <p:nvSpPr>
          <p:cNvPr id="2" name="TextBox 1"/>
          <p:cNvSpPr txBox="1"/>
          <p:nvPr/>
        </p:nvSpPr>
        <p:spPr>
          <a:xfrm>
            <a:off x="3735421" y="3722451"/>
            <a:ext cx="4902741"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Let’s go back to </a:t>
            </a:r>
            <a:r>
              <a:rPr lang="en-US" dirty="0" err="1" smtClean="0"/>
              <a:t>Keet’s</a:t>
            </a:r>
            <a:r>
              <a:rPr lang="en-US" dirty="0" smtClean="0"/>
              <a:t> example.  What do you think he could’ve done to protect his privacy more? What information are you OK with sharing?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ular Callout 1"/>
          <p:cNvSpPr/>
          <p:nvPr/>
        </p:nvSpPr>
        <p:spPr>
          <a:xfrm>
            <a:off x="5544766" y="609600"/>
            <a:ext cx="2821021" cy="2788596"/>
          </a:xfrm>
          <a:prstGeom prst="wedgeRectCallout">
            <a:avLst>
              <a:gd name="adj1" fmla="val -113017"/>
              <a:gd name="adj2" fmla="val -17267"/>
            </a:avLst>
          </a:prstGeom>
          <a:solidFill>
            <a:srgbClr val="944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Protecting yourself from Identity Theft Scams and Schemes</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536" y="731307"/>
            <a:ext cx="2405446" cy="3290269"/>
          </a:xfrm>
          <a:prstGeom prst="rect">
            <a:avLst/>
          </a:prstGeom>
        </p:spPr>
      </p:pic>
    </p:spTree>
    <p:extLst>
      <p:ext uri="{BB962C8B-B14F-4D97-AF65-F5344CB8AC3E}">
        <p14:creationId xmlns:p14="http://schemas.microsoft.com/office/powerpoint/2010/main" val="3759595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685" y="218127"/>
            <a:ext cx="7170300" cy="645300"/>
          </a:xfrm>
        </p:spPr>
        <p:txBody>
          <a:bodyPr/>
          <a:lstStyle/>
          <a:p>
            <a:r>
              <a:rPr lang="en-US" dirty="0" smtClean="0"/>
              <a:t>Identity Theft</a:t>
            </a:r>
            <a:endParaRPr lang="en-US" dirty="0"/>
          </a:p>
        </p:txBody>
      </p:sp>
      <p:sp>
        <p:nvSpPr>
          <p:cNvPr id="4" name="Text Placeholder 3"/>
          <p:cNvSpPr>
            <a:spLocks noGrp="1"/>
          </p:cNvSpPr>
          <p:nvPr>
            <p:ph type="body" idx="2"/>
          </p:nvPr>
        </p:nvSpPr>
        <p:spPr>
          <a:xfrm>
            <a:off x="394221" y="1327830"/>
            <a:ext cx="8263395" cy="3101498"/>
          </a:xfrm>
        </p:spPr>
        <p:txBody>
          <a:bodyPr/>
          <a:lstStyle/>
          <a:p>
            <a:r>
              <a:rPr lang="en-US" dirty="0" smtClean="0"/>
              <a:t>Understand what it is</a:t>
            </a:r>
          </a:p>
          <a:p>
            <a:r>
              <a:rPr lang="en-US" dirty="0" smtClean="0"/>
              <a:t>Know why its important to guard against it</a:t>
            </a:r>
          </a:p>
          <a:p>
            <a:r>
              <a:rPr lang="en-US" dirty="0" smtClean="0"/>
              <a:t>Learn to recognize strategies scam artists use to get private information</a:t>
            </a:r>
          </a:p>
          <a:p>
            <a:r>
              <a:rPr lang="en-US" dirty="0" smtClean="0"/>
              <a:t>Learn to guard against phishing and identity theft</a:t>
            </a:r>
            <a:endParaRPr lang="en-US" dirty="0"/>
          </a:p>
        </p:txBody>
      </p:sp>
      <p:sp>
        <p:nvSpPr>
          <p:cNvPr id="5" name="TextBox 4"/>
          <p:cNvSpPr txBox="1"/>
          <p:nvPr/>
        </p:nvSpPr>
        <p:spPr>
          <a:xfrm>
            <a:off x="486383" y="3560323"/>
            <a:ext cx="8171233"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Do you know someone who has been scammed? What happened?</a:t>
            </a:r>
            <a:br>
              <a:rPr lang="en-US" dirty="0" smtClean="0"/>
            </a:br>
            <a:r>
              <a:rPr lang="en-US" dirty="0" smtClean="0"/>
              <a:t>What was the purpose? What tricks did they use? How can people be scammed on the Internet?</a:t>
            </a:r>
            <a:br>
              <a:rPr lang="en-US" dirty="0" smtClean="0"/>
            </a:br>
            <a:r>
              <a:rPr lang="en-US" dirty="0" smtClean="0"/>
              <a:t>Besides ASKING for money directly, how else do identity thieves use your information?</a:t>
            </a:r>
            <a:endParaRPr lang="en-US" dirty="0"/>
          </a:p>
        </p:txBody>
      </p:sp>
    </p:spTree>
    <p:extLst>
      <p:ext uri="{BB962C8B-B14F-4D97-AF65-F5344CB8AC3E}">
        <p14:creationId xmlns:p14="http://schemas.microsoft.com/office/powerpoint/2010/main" val="2356239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715" y="198672"/>
            <a:ext cx="7170300" cy="645300"/>
          </a:xfrm>
        </p:spPr>
        <p:txBody>
          <a:bodyPr/>
          <a:lstStyle/>
          <a:p>
            <a:r>
              <a:rPr lang="en-US" dirty="0" smtClean="0"/>
              <a:t>Useful Personal Information</a:t>
            </a:r>
            <a:endParaRPr lang="en-US" dirty="0"/>
          </a:p>
        </p:txBody>
      </p:sp>
      <p:sp>
        <p:nvSpPr>
          <p:cNvPr id="4" name="Text Placeholder 3"/>
          <p:cNvSpPr>
            <a:spLocks noGrp="1"/>
          </p:cNvSpPr>
          <p:nvPr>
            <p:ph type="body" idx="2"/>
          </p:nvPr>
        </p:nvSpPr>
        <p:spPr>
          <a:xfrm>
            <a:off x="331714" y="1159218"/>
            <a:ext cx="8332387" cy="714978"/>
          </a:xfrm>
        </p:spPr>
        <p:txBody>
          <a:bodyPr/>
          <a:lstStyle/>
          <a:p>
            <a:r>
              <a:rPr lang="en-US" dirty="0" smtClean="0"/>
              <a:t>Can you guess what information makes you vulnerable?</a:t>
            </a:r>
            <a:endParaRPr lang="en-US" dirty="0"/>
          </a:p>
        </p:txBody>
      </p:sp>
      <p:sp>
        <p:nvSpPr>
          <p:cNvPr id="5" name="TextBox 4"/>
          <p:cNvSpPr txBox="1"/>
          <p:nvPr/>
        </p:nvSpPr>
        <p:spPr>
          <a:xfrm>
            <a:off x="434502" y="2055779"/>
            <a:ext cx="8002621"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Full name</a:t>
            </a:r>
          </a:p>
          <a:p>
            <a:pPr marL="285750" indent="-285750">
              <a:buFont typeface="Arial" panose="020B0604020202020204" pitchFamily="34" charset="0"/>
              <a:buChar char="•"/>
            </a:pPr>
            <a:r>
              <a:rPr lang="en-US" sz="1800" dirty="0" smtClean="0"/>
              <a:t>Date of Birth and where you were born</a:t>
            </a:r>
          </a:p>
          <a:p>
            <a:pPr marL="285750" indent="-285750">
              <a:buFont typeface="Arial" panose="020B0604020202020204" pitchFamily="34" charset="0"/>
              <a:buChar char="•"/>
            </a:pPr>
            <a:r>
              <a:rPr lang="en-US" sz="1800" dirty="0" smtClean="0"/>
              <a:t>Current and previous addresses and phone numbers</a:t>
            </a:r>
          </a:p>
          <a:p>
            <a:pPr marL="285750" indent="-285750">
              <a:buFont typeface="Arial" panose="020B0604020202020204" pitchFamily="34" charset="0"/>
              <a:buChar char="•"/>
            </a:pPr>
            <a:r>
              <a:rPr lang="en-US" sz="1800" dirty="0" smtClean="0"/>
              <a:t>Drivers license or passport numbers</a:t>
            </a:r>
          </a:p>
          <a:p>
            <a:pPr marL="285750" indent="-285750">
              <a:buFont typeface="Arial" panose="020B0604020202020204" pitchFamily="34" charset="0"/>
              <a:buChar char="•"/>
            </a:pPr>
            <a:r>
              <a:rPr lang="en-US" sz="1800" dirty="0" smtClean="0"/>
              <a:t>Account numbers for companies you use (</a:t>
            </a:r>
            <a:r>
              <a:rPr lang="en-US" sz="1800" dirty="0" err="1" smtClean="0"/>
              <a:t>paypal</a:t>
            </a:r>
            <a:r>
              <a:rPr lang="en-US" sz="1800" dirty="0" smtClean="0"/>
              <a:t>, amazon, visa credit etc.)</a:t>
            </a:r>
          </a:p>
          <a:p>
            <a:pPr marL="285750" indent="-285750">
              <a:buFont typeface="Arial" panose="020B0604020202020204" pitchFamily="34" charset="0"/>
              <a:buChar char="•"/>
            </a:pPr>
            <a:r>
              <a:rPr lang="en-US" sz="1800" dirty="0" smtClean="0"/>
              <a:t>Passwords</a:t>
            </a:r>
          </a:p>
          <a:p>
            <a:pPr marL="285750" indent="-285750">
              <a:buFont typeface="Arial" panose="020B0604020202020204" pitchFamily="34" charset="0"/>
              <a:buChar char="•"/>
            </a:pPr>
            <a:r>
              <a:rPr lang="en-US" sz="1800" dirty="0" smtClean="0"/>
              <a:t>Social Security Number</a:t>
            </a:r>
            <a:endParaRPr lang="en-US" sz="1800" dirty="0"/>
          </a:p>
        </p:txBody>
      </p:sp>
    </p:spTree>
    <p:extLst>
      <p:ext uri="{BB962C8B-B14F-4D97-AF65-F5344CB8AC3E}">
        <p14:creationId xmlns:p14="http://schemas.microsoft.com/office/powerpoint/2010/main" val="2530219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 calcmode="lin" valueType="num">
                                      <p:cBhvr additive="base">
                                        <p:cTn id="6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6" end="6"/>
                                            </p:txEl>
                                          </p:spTgt>
                                        </p:tgtEl>
                                        <p:attrNameLst>
                                          <p:attrName>style.visibility</p:attrName>
                                        </p:attrNameLst>
                                      </p:cBhvr>
                                      <p:to>
                                        <p:strVal val="visible"/>
                                      </p:to>
                                    </p:set>
                                    <p:anim calcmode="lin" valueType="num">
                                      <p:cBhvr additive="base">
                                        <p:cTn id="7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55579" y="1718919"/>
            <a:ext cx="2765834" cy="1721700"/>
          </a:xfrm>
        </p:spPr>
        <p:txBody>
          <a:bodyPr/>
          <a:lstStyle/>
          <a:p>
            <a:r>
              <a:rPr lang="en-US" dirty="0" smtClean="0"/>
              <a:t>How can you spot a scam?</a:t>
            </a:r>
          </a:p>
          <a:p>
            <a:r>
              <a:rPr lang="en-US" dirty="0" smtClean="0"/>
              <a:t>Try the ones you have on your worksheet.</a:t>
            </a:r>
            <a:endParaRPr lang="en-US" dirty="0"/>
          </a:p>
        </p:txBody>
      </p:sp>
      <p:sp>
        <p:nvSpPr>
          <p:cNvPr id="4" name="Title 3"/>
          <p:cNvSpPr>
            <a:spLocks noGrp="1"/>
          </p:cNvSpPr>
          <p:nvPr>
            <p:ph type="title"/>
          </p:nvPr>
        </p:nvSpPr>
        <p:spPr/>
        <p:txBody>
          <a:bodyPr/>
          <a:lstStyle/>
          <a:p>
            <a:r>
              <a:rPr lang="en-US" dirty="0" smtClean="0"/>
              <a:t>Let’s catch a phish…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019" y="1651676"/>
            <a:ext cx="3943350" cy="2514600"/>
          </a:xfrm>
          <a:prstGeom prst="rect">
            <a:avLst/>
          </a:prstGeom>
        </p:spPr>
      </p:pic>
    </p:spTree>
    <p:extLst>
      <p:ext uri="{BB962C8B-B14F-4D97-AF65-F5344CB8AC3E}">
        <p14:creationId xmlns:p14="http://schemas.microsoft.com/office/powerpoint/2010/main" val="1563072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1172" y="88424"/>
            <a:ext cx="7170300" cy="645300"/>
          </a:xfrm>
        </p:spPr>
        <p:txBody>
          <a:bodyPr/>
          <a:lstStyle/>
          <a:p>
            <a:r>
              <a:rPr lang="en-US" dirty="0" smtClean="0"/>
              <a:t>“Protect Yourself” Recap:</a:t>
            </a:r>
            <a:endParaRPr lang="en-US" dirty="0"/>
          </a:p>
        </p:txBody>
      </p:sp>
      <p:sp>
        <p:nvSpPr>
          <p:cNvPr id="4" name="Text Placeholder 3"/>
          <p:cNvSpPr>
            <a:spLocks noGrp="1"/>
          </p:cNvSpPr>
          <p:nvPr>
            <p:ph type="body" idx="2"/>
          </p:nvPr>
        </p:nvSpPr>
        <p:spPr>
          <a:xfrm>
            <a:off x="893575" y="804153"/>
            <a:ext cx="7344600" cy="3780817"/>
          </a:xfrm>
        </p:spPr>
        <p:style>
          <a:lnRef idx="1">
            <a:schemeClr val="accent1"/>
          </a:lnRef>
          <a:fillRef idx="2">
            <a:schemeClr val="accent1"/>
          </a:fillRef>
          <a:effectRef idx="1">
            <a:schemeClr val="accent1"/>
          </a:effectRef>
          <a:fontRef idx="minor">
            <a:schemeClr val="dk1"/>
          </a:fontRef>
        </p:style>
        <p:txBody>
          <a:bodyPr/>
          <a:lstStyle/>
          <a:p>
            <a:r>
              <a:rPr lang="en-US" dirty="0" smtClean="0"/>
              <a:t>Be suspicious of any online communication that asks for personal information</a:t>
            </a:r>
          </a:p>
          <a:p>
            <a:r>
              <a:rPr lang="en-US" dirty="0" smtClean="0"/>
              <a:t>If from a “friend”, ask yourself if it is in character for that friend.</a:t>
            </a:r>
          </a:p>
          <a:p>
            <a:r>
              <a:rPr lang="en-US" dirty="0" smtClean="0"/>
              <a:t>Don’t reply to unknown addressees</a:t>
            </a:r>
          </a:p>
          <a:p>
            <a:r>
              <a:rPr lang="en-US" dirty="0" smtClean="0"/>
              <a:t>Don’t click on any links, even to close</a:t>
            </a:r>
          </a:p>
          <a:p>
            <a:r>
              <a:rPr lang="en-US" dirty="0" smtClean="0"/>
              <a:t>Report it as spam or junk</a:t>
            </a:r>
          </a:p>
          <a:p>
            <a:r>
              <a:rPr lang="en-US" dirty="0" smtClean="0"/>
              <a:t>Go to ftc.gov to report your identity stolen</a:t>
            </a:r>
          </a:p>
          <a:p>
            <a:r>
              <a:rPr lang="en-US" dirty="0" smtClean="0"/>
              <a:t>Forward spam to </a:t>
            </a:r>
            <a:r>
              <a:rPr lang="en-US" dirty="0" smtClean="0">
                <a:hlinkClick r:id="rId2"/>
              </a:rPr>
              <a:t>spam@uce.gov</a:t>
            </a:r>
            <a:r>
              <a:rPr lang="en-US" dirty="0" smtClean="0"/>
              <a:t> if it looks suspect.</a:t>
            </a:r>
            <a:endParaRPr lang="en-US" dirty="0"/>
          </a:p>
        </p:txBody>
      </p:sp>
    </p:spTree>
    <p:extLst>
      <p:ext uri="{BB962C8B-B14F-4D97-AF65-F5344CB8AC3E}">
        <p14:creationId xmlns:p14="http://schemas.microsoft.com/office/powerpoint/2010/main" val="87367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0" y="1231400"/>
            <a:ext cx="9144000" cy="62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6900"/>
              </a:buClr>
              <a:buSzPts val="2000"/>
              <a:buFont typeface="Lato"/>
              <a:buNone/>
            </a:pPr>
            <a:r>
              <a:rPr lang="en">
                <a:solidFill>
                  <a:schemeClr val="dk1"/>
                </a:solidFill>
              </a:rPr>
              <a:t>Essential Question</a:t>
            </a:r>
            <a:endParaRPr/>
          </a:p>
        </p:txBody>
      </p:sp>
      <p:sp>
        <p:nvSpPr>
          <p:cNvPr id="65" name="Google Shape;65;p12"/>
          <p:cNvSpPr txBox="1">
            <a:spLocks noGrp="1"/>
          </p:cNvSpPr>
          <p:nvPr>
            <p:ph type="body" idx="1"/>
          </p:nvPr>
        </p:nvSpPr>
        <p:spPr>
          <a:xfrm>
            <a:off x="2075138" y="2411125"/>
            <a:ext cx="5031600" cy="969900"/>
          </a:xfrm>
          <a:prstGeom prst="rect">
            <a:avLst/>
          </a:prstGeom>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r>
              <a:rPr lang="en">
                <a:solidFill>
                  <a:srgbClr val="00857D"/>
                </a:solidFill>
              </a:rPr>
              <a:t>How can you protect your privacy when you're online?</a:t>
            </a:r>
            <a:endParaRPr>
              <a:solidFill>
                <a:srgbClr val="00857D"/>
              </a:solidFill>
            </a:endParaRPr>
          </a:p>
        </p:txBody>
      </p:sp>
      <p:pic>
        <p:nvPicPr>
          <p:cNvPr id="66" name="Google Shape;66;p12"/>
          <p:cNvPicPr preferRelativeResize="0"/>
          <p:nvPr/>
        </p:nvPicPr>
        <p:blipFill>
          <a:blip r:embed="rId3">
            <a:alphaModFix/>
          </a:blip>
          <a:stretch>
            <a:fillRect/>
          </a:stretch>
        </p:blipFill>
        <p:spPr>
          <a:xfrm>
            <a:off x="2037263" y="2255600"/>
            <a:ext cx="369500" cy="480075"/>
          </a:xfrm>
          <a:prstGeom prst="rect">
            <a:avLst/>
          </a:prstGeom>
          <a:noFill/>
          <a:ln>
            <a:noFill/>
          </a:ln>
        </p:spPr>
      </p:pic>
      <p:pic>
        <p:nvPicPr>
          <p:cNvPr id="67" name="Google Shape;67;p12"/>
          <p:cNvPicPr preferRelativeResize="0"/>
          <p:nvPr/>
        </p:nvPicPr>
        <p:blipFill>
          <a:blip r:embed="rId3">
            <a:alphaModFix/>
          </a:blip>
          <a:stretch>
            <a:fillRect/>
          </a:stretch>
        </p:blipFill>
        <p:spPr>
          <a:xfrm rot="10800000">
            <a:off x="5854738" y="3060275"/>
            <a:ext cx="369500" cy="480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body" idx="1"/>
          </p:nvPr>
        </p:nvSpPr>
        <p:spPr>
          <a:xfrm>
            <a:off x="1747350" y="1313600"/>
            <a:ext cx="6958800" cy="3084000"/>
          </a:xfrm>
          <a:prstGeom prst="rect">
            <a:avLst/>
          </a:prstGeom>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a:solidFill>
                  <a:schemeClr val="dk1"/>
                </a:solidFill>
              </a:rPr>
              <a:t>Reflect on the concept of privacy, including what they feel comfortable sharing and with which people.</a:t>
            </a:r>
            <a:br>
              <a:rPr lang="en">
                <a:solidFill>
                  <a:schemeClr val="dk1"/>
                </a:solidFill>
              </a:rPr>
            </a:br>
            <a:endParaRPr>
              <a:solidFill>
                <a:schemeClr val="dk1"/>
              </a:solidFill>
            </a:endParaRPr>
          </a:p>
          <a:p>
            <a:pPr marL="0" lvl="0" indent="0" algn="l" rtl="0">
              <a:lnSpc>
                <a:spcPct val="114000"/>
              </a:lnSpc>
              <a:spcBef>
                <a:spcPts val="0"/>
              </a:spcBef>
              <a:spcAft>
                <a:spcPts val="0"/>
              </a:spcAft>
              <a:buNone/>
            </a:pPr>
            <a:r>
              <a:rPr lang="en">
                <a:solidFill>
                  <a:schemeClr val="dk1"/>
                </a:solidFill>
              </a:rPr>
              <a:t>Analyze different ways that advertisers collect information about users to send them targeted ads.</a:t>
            </a:r>
            <a:br>
              <a:rPr lang="en">
                <a:solidFill>
                  <a:schemeClr val="dk1"/>
                </a:solidFill>
              </a:rPr>
            </a:br>
            <a:endParaRPr>
              <a:solidFill>
                <a:schemeClr val="dk1"/>
              </a:solidFill>
            </a:endParaRPr>
          </a:p>
          <a:p>
            <a:pPr marL="0" lvl="0" indent="0" algn="l" rtl="0">
              <a:lnSpc>
                <a:spcPct val="115000"/>
              </a:lnSpc>
              <a:spcBef>
                <a:spcPts val="0"/>
              </a:spcBef>
              <a:spcAft>
                <a:spcPts val="1000"/>
              </a:spcAft>
              <a:buNone/>
            </a:pPr>
            <a:r>
              <a:rPr lang="en">
                <a:solidFill>
                  <a:schemeClr val="dk1"/>
                </a:solidFill>
              </a:rPr>
              <a:t>Identify strategies for protecting their privacy, including opting out of specific features and analyzing the app or website's privacy policy.</a:t>
            </a:r>
            <a:endParaRPr/>
          </a:p>
        </p:txBody>
      </p:sp>
      <p:sp>
        <p:nvSpPr>
          <p:cNvPr id="73" name="Google Shape;73;p13"/>
          <p:cNvSpPr txBox="1">
            <a:spLocks noGrp="1"/>
          </p:cNvSpPr>
          <p:nvPr>
            <p:ph type="title"/>
          </p:nvPr>
        </p:nvSpPr>
        <p:spPr>
          <a:xfrm>
            <a:off x="0" y="444950"/>
            <a:ext cx="9144000" cy="6210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a:solidFill>
                  <a:schemeClr val="dk1"/>
                </a:solidFill>
              </a:rPr>
              <a:t>Learning Objectives</a:t>
            </a:r>
            <a:endParaRPr/>
          </a:p>
        </p:txBody>
      </p:sp>
      <p:pic>
        <p:nvPicPr>
          <p:cNvPr id="74" name="Google Shape;74;p13"/>
          <p:cNvPicPr preferRelativeResize="0"/>
          <p:nvPr/>
        </p:nvPicPr>
        <p:blipFill>
          <a:blip r:embed="rId3">
            <a:alphaModFix/>
          </a:blip>
          <a:stretch>
            <a:fillRect/>
          </a:stretch>
        </p:blipFill>
        <p:spPr>
          <a:xfrm>
            <a:off x="934413" y="1906586"/>
            <a:ext cx="473007" cy="473008"/>
          </a:xfrm>
          <a:prstGeom prst="rect">
            <a:avLst/>
          </a:prstGeom>
          <a:noFill/>
          <a:ln>
            <a:noFill/>
          </a:ln>
        </p:spPr>
      </p:pic>
      <p:pic>
        <p:nvPicPr>
          <p:cNvPr id="75" name="Google Shape;75;p13"/>
          <p:cNvPicPr preferRelativeResize="0"/>
          <p:nvPr/>
        </p:nvPicPr>
        <p:blipFill>
          <a:blip r:embed="rId3">
            <a:alphaModFix/>
          </a:blip>
          <a:stretch>
            <a:fillRect/>
          </a:stretch>
        </p:blipFill>
        <p:spPr>
          <a:xfrm>
            <a:off x="934413" y="3000954"/>
            <a:ext cx="473007" cy="473008"/>
          </a:xfrm>
          <a:prstGeom prst="rect">
            <a:avLst/>
          </a:prstGeom>
          <a:noFill/>
          <a:ln>
            <a:noFill/>
          </a:ln>
        </p:spPr>
      </p:pic>
      <p:sp>
        <p:nvSpPr>
          <p:cNvPr id="76" name="Google Shape;76;p13"/>
          <p:cNvSpPr/>
          <p:nvPr/>
        </p:nvSpPr>
        <p:spPr>
          <a:xfrm>
            <a:off x="868175" y="1285275"/>
            <a:ext cx="605400" cy="621300"/>
          </a:xfrm>
          <a:prstGeom prst="ellipse">
            <a:avLst/>
          </a:prstGeom>
          <a:solidFill>
            <a:srgbClr val="44A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77" name="Google Shape;77;p13"/>
          <p:cNvSpPr/>
          <p:nvPr/>
        </p:nvSpPr>
        <p:spPr>
          <a:xfrm>
            <a:off x="868175" y="2379624"/>
            <a:ext cx="605400" cy="621300"/>
          </a:xfrm>
          <a:prstGeom prst="ellipse">
            <a:avLst/>
          </a:prstGeom>
          <a:solidFill>
            <a:srgbClr val="0085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i="0" u="none" strike="noStrike" cap="non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78" name="Google Shape;78;p13"/>
          <p:cNvSpPr/>
          <p:nvPr/>
        </p:nvSpPr>
        <p:spPr>
          <a:xfrm>
            <a:off x="868175" y="3473974"/>
            <a:ext cx="605400" cy="621300"/>
          </a:xfrm>
          <a:prstGeom prst="ellipse">
            <a:avLst/>
          </a:prstGeom>
          <a:solidFill>
            <a:srgbClr val="017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300"/>
              <a:buFont typeface="Lato"/>
              <a:buNone/>
            </a:pPr>
            <a:r>
              <a:rPr lang="en" sz="3000" b="1" i="0" u="none" strike="noStrike" cap="non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4"/>
          <p:cNvPicPr preferRelativeResize="0"/>
          <p:nvPr/>
        </p:nvPicPr>
        <p:blipFill>
          <a:blip r:embed="rId3">
            <a:alphaModFix/>
          </a:blip>
          <a:stretch>
            <a:fillRect/>
          </a:stretch>
        </p:blipFill>
        <p:spPr>
          <a:xfrm>
            <a:off x="150950" y="172238"/>
            <a:ext cx="390300" cy="390315"/>
          </a:xfrm>
          <a:prstGeom prst="rect">
            <a:avLst/>
          </a:prstGeom>
          <a:noFill/>
          <a:ln>
            <a:noFill/>
          </a:ln>
        </p:spPr>
      </p:pic>
      <p:sp>
        <p:nvSpPr>
          <p:cNvPr id="84" name="Google Shape;84;p14"/>
          <p:cNvSpPr txBox="1"/>
          <p:nvPr/>
        </p:nvSpPr>
        <p:spPr>
          <a:xfrm>
            <a:off x="569575" y="190700"/>
            <a:ext cx="23367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dirty="0">
                <a:latin typeface="Rubik"/>
                <a:ea typeface="Rubik"/>
                <a:cs typeface="Rubik"/>
                <a:sym typeface="Rubik"/>
              </a:rPr>
              <a:t>OBSERVE + ANALYZE IMAGE</a:t>
            </a:r>
            <a:endParaRPr sz="1200" dirty="0">
              <a:latin typeface="Rubik"/>
              <a:ea typeface="Rubik"/>
              <a:cs typeface="Rubik"/>
              <a:sym typeface="Rubik"/>
            </a:endParaRPr>
          </a:p>
        </p:txBody>
      </p:sp>
      <p:pic>
        <p:nvPicPr>
          <p:cNvPr id="85" name="Google Shape;85;p14"/>
          <p:cNvPicPr preferRelativeResize="0"/>
          <p:nvPr/>
        </p:nvPicPr>
        <p:blipFill>
          <a:blip r:embed="rId4">
            <a:alphaModFix/>
          </a:blip>
          <a:stretch>
            <a:fillRect/>
          </a:stretch>
        </p:blipFill>
        <p:spPr>
          <a:xfrm>
            <a:off x="3463263" y="317350"/>
            <a:ext cx="2217475" cy="4180250"/>
          </a:xfrm>
          <a:prstGeom prst="rect">
            <a:avLst/>
          </a:prstGeom>
          <a:noFill/>
          <a:ln w="9525" cap="flat" cmpd="sng">
            <a:solidFill>
              <a:srgbClr val="D9D9D9"/>
            </a:solidFill>
            <a:prstDash val="solid"/>
            <a:round/>
            <a:headEnd type="none" w="sm" len="sm"/>
            <a:tailEnd type="none" w="sm" len="sm"/>
          </a:ln>
        </p:spPr>
      </p:pic>
      <p:sp>
        <p:nvSpPr>
          <p:cNvPr id="2" name="TextBox 1"/>
          <p:cNvSpPr txBox="1"/>
          <p:nvPr/>
        </p:nvSpPr>
        <p:spPr>
          <a:xfrm>
            <a:off x="541250" y="1189408"/>
            <a:ext cx="1636294" cy="73866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t>Would it be fun to be able to read minds?</a:t>
            </a:r>
            <a:endParaRPr lang="en-US" dirty="0"/>
          </a:p>
        </p:txBody>
      </p:sp>
      <p:sp>
        <p:nvSpPr>
          <p:cNvPr id="6" name="TextBox 5"/>
          <p:cNvSpPr txBox="1"/>
          <p:nvPr/>
        </p:nvSpPr>
        <p:spPr>
          <a:xfrm>
            <a:off x="6966457" y="3108732"/>
            <a:ext cx="1636294"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How would you feel if YOUR mind was being read?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91" name="Google Shape;91;p15"/>
          <p:cNvSpPr txBox="1">
            <a:spLocks noGrp="1"/>
          </p:cNvSpPr>
          <p:nvPr>
            <p:ph type="title"/>
          </p:nvPr>
        </p:nvSpPr>
        <p:spPr>
          <a:xfrm>
            <a:off x="921525" y="1040825"/>
            <a:ext cx="7423500" cy="8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Privacy</a:t>
            </a:r>
            <a:endParaRPr/>
          </a:p>
        </p:txBody>
      </p:sp>
      <p:sp>
        <p:nvSpPr>
          <p:cNvPr id="92" name="Google Shape;92;p15"/>
          <p:cNvSpPr txBox="1">
            <a:spLocks noGrp="1"/>
          </p:cNvSpPr>
          <p:nvPr>
            <p:ph type="body" idx="2"/>
          </p:nvPr>
        </p:nvSpPr>
        <p:spPr>
          <a:xfrm>
            <a:off x="907417" y="2351819"/>
            <a:ext cx="7604100" cy="975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1"/>
                </a:solidFill>
              </a:rPr>
              <a:t>Protection from being observed or tracked by others, including the government, the public, or selected individuals or groups</a:t>
            </a:r>
            <a:endParaRPr>
              <a:solidFill>
                <a:schemeClr val="dk1"/>
              </a:solidFill>
            </a:endParaRPr>
          </a:p>
        </p:txBody>
      </p:sp>
      <p:pic>
        <p:nvPicPr>
          <p:cNvPr id="93" name="Google Shape;93;p15"/>
          <p:cNvPicPr preferRelativeResize="0"/>
          <p:nvPr/>
        </p:nvPicPr>
        <p:blipFill>
          <a:blip r:embed="rId3">
            <a:alphaModFix/>
          </a:blip>
          <a:stretch>
            <a:fillRect/>
          </a:stretch>
        </p:blipFill>
        <p:spPr>
          <a:xfrm>
            <a:off x="835150" y="1625450"/>
            <a:ext cx="1941650" cy="434375"/>
          </a:xfrm>
          <a:prstGeom prst="rect">
            <a:avLst/>
          </a:prstGeom>
          <a:noFill/>
          <a:ln>
            <a:noFill/>
          </a:ln>
        </p:spPr>
      </p:pic>
      <p:pic>
        <p:nvPicPr>
          <p:cNvPr id="94" name="Google Shape;94;p15"/>
          <p:cNvPicPr preferRelativeResize="0"/>
          <p:nvPr/>
        </p:nvPicPr>
        <p:blipFill rotWithShape="1">
          <a:blip r:embed="rId4">
            <a:alphaModFix/>
          </a:blip>
          <a:srcRect l="445" r="445"/>
          <a:stretch/>
        </p:blipFill>
        <p:spPr>
          <a:xfrm>
            <a:off x="236200" y="170400"/>
            <a:ext cx="341362" cy="375175"/>
          </a:xfrm>
          <a:prstGeom prst="rect">
            <a:avLst/>
          </a:prstGeom>
          <a:noFill/>
          <a:ln>
            <a:noFill/>
          </a:ln>
        </p:spPr>
      </p:pic>
      <p:sp>
        <p:nvSpPr>
          <p:cNvPr id="2" name="TextBox 1"/>
          <p:cNvSpPr txBox="1"/>
          <p:nvPr/>
        </p:nvSpPr>
        <p:spPr>
          <a:xfrm>
            <a:off x="6098292" y="196150"/>
            <a:ext cx="2612571"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Let’s read the AD DETECTIVE sheet. What do you think about it? Has this happened to you? How does it make you feel?   (answer Q1)</a:t>
            </a:r>
            <a:endParaRPr lang="en-US" dirty="0"/>
          </a:p>
        </p:txBody>
      </p:sp>
      <p:sp>
        <p:nvSpPr>
          <p:cNvPr id="3" name="TextBox 2"/>
          <p:cNvSpPr txBox="1"/>
          <p:nvPr/>
        </p:nvSpPr>
        <p:spPr>
          <a:xfrm>
            <a:off x="236200" y="3237442"/>
            <a:ext cx="2391789"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What if the ad was less direct? How about if you talked in social media about a friend moving to Europe, and then you got ads for trips to Europe?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6"/>
          <p:cNvPicPr preferRelativeResize="0"/>
          <p:nvPr/>
        </p:nvPicPr>
        <p:blipFill>
          <a:blip r:embed="rId3">
            <a:alphaModFix/>
          </a:blip>
          <a:stretch>
            <a:fillRect/>
          </a:stretch>
        </p:blipFill>
        <p:spPr>
          <a:xfrm>
            <a:off x="5411325" y="288263"/>
            <a:ext cx="3042925" cy="4071975"/>
          </a:xfrm>
          <a:prstGeom prst="rect">
            <a:avLst/>
          </a:prstGeom>
          <a:noFill/>
          <a:ln>
            <a:noFill/>
          </a:ln>
        </p:spPr>
      </p:pic>
      <p:sp>
        <p:nvSpPr>
          <p:cNvPr id="100" name="Google Shape;100;p16"/>
          <p:cNvSpPr txBox="1"/>
          <p:nvPr/>
        </p:nvSpPr>
        <p:spPr>
          <a:xfrm>
            <a:off x="541250" y="1450300"/>
            <a:ext cx="3341400" cy="2453734"/>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smtClean="0">
                <a:latin typeface="Lato"/>
                <a:ea typeface="Lato"/>
                <a:cs typeface="Lato"/>
                <a:sym typeface="Lato"/>
              </a:rPr>
              <a:t>Let’s look closer. Has </a:t>
            </a:r>
            <a:r>
              <a:rPr lang="en" sz="2000" dirty="0">
                <a:latin typeface="Lato"/>
                <a:ea typeface="Lato"/>
                <a:cs typeface="Lato"/>
                <a:sym typeface="Lato"/>
              </a:rPr>
              <a:t>anyone seen a screen like this before? What is it</a:t>
            </a:r>
            <a:r>
              <a:rPr lang="en" sz="2000" dirty="0" smtClean="0">
                <a:latin typeface="Lato"/>
                <a:ea typeface="Lato"/>
                <a:cs typeface="Lato"/>
                <a:sym typeface="Lato"/>
              </a:rPr>
              <a:t>?</a:t>
            </a:r>
          </a:p>
          <a:p>
            <a:pPr marL="0" lvl="0" indent="0" algn="l" rtl="0">
              <a:lnSpc>
                <a:spcPct val="115000"/>
              </a:lnSpc>
              <a:spcBef>
                <a:spcPts val="0"/>
              </a:spcBef>
              <a:spcAft>
                <a:spcPts val="0"/>
              </a:spcAft>
              <a:buNone/>
            </a:pPr>
            <a:endParaRPr lang="en" sz="2000" dirty="0">
              <a:latin typeface="Lato"/>
              <a:ea typeface="Lato"/>
              <a:cs typeface="Lato"/>
              <a:sym typeface="Lato"/>
            </a:endParaRPr>
          </a:p>
          <a:p>
            <a:pPr marL="0" lvl="0" indent="0" algn="l" rtl="0">
              <a:lnSpc>
                <a:spcPct val="115000"/>
              </a:lnSpc>
              <a:spcBef>
                <a:spcPts val="0"/>
              </a:spcBef>
              <a:spcAft>
                <a:spcPts val="0"/>
              </a:spcAft>
              <a:buNone/>
            </a:pPr>
            <a:r>
              <a:rPr lang="en" sz="2000" dirty="0" smtClean="0">
                <a:latin typeface="Lato"/>
                <a:ea typeface="Lato"/>
                <a:cs typeface="Lato"/>
                <a:sym typeface="Lato"/>
              </a:rPr>
              <a:t>To use this site you have to agree to cookies.</a:t>
            </a:r>
            <a:endParaRPr sz="2000" dirty="0">
              <a:latin typeface="Lato"/>
              <a:ea typeface="Lato"/>
              <a:cs typeface="Lato"/>
              <a:sym typeface="Lato"/>
            </a:endParaRPr>
          </a:p>
        </p:txBody>
      </p:sp>
      <p:pic>
        <p:nvPicPr>
          <p:cNvPr id="101" name="Google Shape;101;p16"/>
          <p:cNvPicPr preferRelativeResize="0"/>
          <p:nvPr/>
        </p:nvPicPr>
        <p:blipFill>
          <a:blip r:embed="rId4">
            <a:alphaModFix/>
          </a:blip>
          <a:stretch>
            <a:fillRect/>
          </a:stretch>
        </p:blipFill>
        <p:spPr>
          <a:xfrm>
            <a:off x="150950" y="172238"/>
            <a:ext cx="390300" cy="390315"/>
          </a:xfrm>
          <a:prstGeom prst="rect">
            <a:avLst/>
          </a:prstGeom>
          <a:noFill/>
          <a:ln>
            <a:noFill/>
          </a:ln>
        </p:spPr>
      </p:pic>
      <p:sp>
        <p:nvSpPr>
          <p:cNvPr id="102" name="Google Shape;102;p16"/>
          <p:cNvSpPr txBox="1"/>
          <p:nvPr/>
        </p:nvSpPr>
        <p:spPr>
          <a:xfrm>
            <a:off x="569575" y="190700"/>
            <a:ext cx="23367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pic>
        <p:nvPicPr>
          <p:cNvPr id="103" name="Google Shape;103;p16"/>
          <p:cNvPicPr preferRelativeResize="0"/>
          <p:nvPr/>
        </p:nvPicPr>
        <p:blipFill rotWithShape="1">
          <a:blip r:embed="rId5">
            <a:alphaModFix/>
          </a:blip>
          <a:srcRect l="19640" t="1131" r="29544" b="4546"/>
          <a:stretch/>
        </p:blipFill>
        <p:spPr>
          <a:xfrm>
            <a:off x="5638400" y="565575"/>
            <a:ext cx="2586500" cy="342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109" name="Google Shape;109;p17"/>
          <p:cNvSpPr txBox="1">
            <a:spLocks noGrp="1"/>
          </p:cNvSpPr>
          <p:nvPr>
            <p:ph type="title"/>
          </p:nvPr>
        </p:nvSpPr>
        <p:spPr>
          <a:xfrm>
            <a:off x="1020125" y="1076150"/>
            <a:ext cx="7613100" cy="56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Cookies</a:t>
            </a:r>
            <a:endParaRPr/>
          </a:p>
        </p:txBody>
      </p:sp>
      <p:sp>
        <p:nvSpPr>
          <p:cNvPr id="110" name="Google Shape;110;p17"/>
          <p:cNvSpPr txBox="1">
            <a:spLocks noGrp="1"/>
          </p:cNvSpPr>
          <p:nvPr>
            <p:ph type="body" idx="2"/>
          </p:nvPr>
        </p:nvSpPr>
        <p:spPr>
          <a:xfrm>
            <a:off x="1003475" y="2095050"/>
            <a:ext cx="6915000" cy="1407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Small text files placed on your device by the sites you visit that collect information about your device and your activity</a:t>
            </a:r>
            <a:endParaRPr/>
          </a:p>
        </p:txBody>
      </p:sp>
      <p:pic>
        <p:nvPicPr>
          <p:cNvPr id="111" name="Google Shape;111;p17"/>
          <p:cNvPicPr preferRelativeResize="0"/>
          <p:nvPr/>
        </p:nvPicPr>
        <p:blipFill>
          <a:blip r:embed="rId3">
            <a:alphaModFix/>
          </a:blip>
          <a:stretch>
            <a:fillRect/>
          </a:stretch>
        </p:blipFill>
        <p:spPr>
          <a:xfrm>
            <a:off x="1063475" y="1552675"/>
            <a:ext cx="1922650" cy="373375"/>
          </a:xfrm>
          <a:prstGeom prst="rect">
            <a:avLst/>
          </a:prstGeom>
          <a:noFill/>
          <a:ln>
            <a:noFill/>
          </a:ln>
        </p:spPr>
      </p:pic>
      <p:pic>
        <p:nvPicPr>
          <p:cNvPr id="112" name="Google Shape;112;p17"/>
          <p:cNvPicPr preferRelativeResize="0"/>
          <p:nvPr/>
        </p:nvPicPr>
        <p:blipFill rotWithShape="1">
          <a:blip r:embed="rId4">
            <a:alphaModFix/>
          </a:blip>
          <a:srcRect l="445" r="445"/>
          <a:stretch/>
        </p:blipFill>
        <p:spPr>
          <a:xfrm>
            <a:off x="236200" y="170400"/>
            <a:ext cx="341362" cy="375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p:nvPr/>
        </p:nvSpPr>
        <p:spPr>
          <a:xfrm>
            <a:off x="581250" y="59738"/>
            <a:ext cx="2335800" cy="63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chemeClr val="dk1"/>
              </a:solidFill>
              <a:latin typeface="Rubik"/>
              <a:ea typeface="Rubik"/>
              <a:cs typeface="Rubik"/>
              <a:sym typeface="Rubik"/>
            </a:endParaRPr>
          </a:p>
        </p:txBody>
      </p:sp>
      <p:sp>
        <p:nvSpPr>
          <p:cNvPr id="118" name="Google Shape;118;p18"/>
          <p:cNvSpPr txBox="1">
            <a:spLocks noGrp="1"/>
          </p:cNvSpPr>
          <p:nvPr>
            <p:ph type="subTitle" idx="1"/>
          </p:nvPr>
        </p:nvSpPr>
        <p:spPr>
          <a:xfrm>
            <a:off x="6537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ACTIVITY: PROTECT YOUR PRIVACY</a:t>
            </a:r>
            <a:endParaRPr/>
          </a:p>
        </p:txBody>
      </p:sp>
      <p:pic>
        <p:nvPicPr>
          <p:cNvPr id="119" name="Google Shape;119;p18"/>
          <p:cNvPicPr preferRelativeResize="0"/>
          <p:nvPr/>
        </p:nvPicPr>
        <p:blipFill>
          <a:blip r:embed="rId3">
            <a:alphaModFix/>
          </a:blip>
          <a:stretch>
            <a:fillRect/>
          </a:stretch>
        </p:blipFill>
        <p:spPr>
          <a:xfrm>
            <a:off x="188525" y="159400"/>
            <a:ext cx="436700" cy="436700"/>
          </a:xfrm>
          <a:prstGeom prst="rect">
            <a:avLst/>
          </a:prstGeom>
          <a:noFill/>
          <a:ln>
            <a:noFill/>
          </a:ln>
        </p:spPr>
      </p:pic>
      <p:graphicFrame>
        <p:nvGraphicFramePr>
          <p:cNvPr id="120" name="Google Shape;120;p18"/>
          <p:cNvGraphicFramePr/>
          <p:nvPr>
            <p:extLst>
              <p:ext uri="{D42A27DB-BD31-4B8C-83A1-F6EECF244321}">
                <p14:modId xmlns:p14="http://schemas.microsoft.com/office/powerpoint/2010/main" val="1958771853"/>
              </p:ext>
            </p:extLst>
          </p:nvPr>
        </p:nvGraphicFramePr>
        <p:xfrm>
          <a:off x="767475" y="791725"/>
          <a:ext cx="7609050" cy="3480375"/>
        </p:xfrm>
        <a:graphic>
          <a:graphicData uri="http://schemas.openxmlformats.org/drawingml/2006/table">
            <a:tbl>
              <a:tblPr>
                <a:noFill/>
                <a:tableStyleId>{391066AD-C065-4343-9742-AA18D127CD31}</a:tableStyleId>
              </a:tblPr>
              <a:tblGrid>
                <a:gridCol w="7609050"/>
              </a:tblGrid>
              <a:tr h="594900">
                <a:tc>
                  <a:txBody>
                    <a:bodyPr/>
                    <a:lstStyle/>
                    <a:p>
                      <a:pPr marL="0" lvl="0" indent="0" algn="ctr" rtl="0">
                        <a:spcBef>
                          <a:spcPts val="0"/>
                        </a:spcBef>
                        <a:spcAft>
                          <a:spcPts val="0"/>
                        </a:spcAft>
                        <a:buNone/>
                      </a:pPr>
                      <a:r>
                        <a:rPr lang="en" sz="3000" dirty="0">
                          <a:latin typeface="Rubik"/>
                          <a:ea typeface="Rubik"/>
                          <a:cs typeface="Rubik"/>
                          <a:sym typeface="Rubik"/>
                        </a:rPr>
                        <a:t>Tips for Protecting Your Privacy</a:t>
                      </a:r>
                      <a:endParaRPr sz="3000" dirty="0">
                        <a:latin typeface="Rubik"/>
                        <a:ea typeface="Rubik"/>
                        <a:cs typeface="Rubik"/>
                        <a:sym typeface="Rubik"/>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00857D">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857D"/>
                      </a:solidFill>
                      <a:prstDash val="solid"/>
                      <a:round/>
                      <a:headEnd type="none" w="sm" len="sm"/>
                      <a:tailEnd type="none" w="sm" len="sm"/>
                    </a:lnB>
                  </a:tcPr>
                </a:tc>
              </a:tr>
              <a:tr h="2840325">
                <a:tc>
                  <a:txBody>
                    <a:bodyPr/>
                    <a:lstStyle/>
                    <a:p>
                      <a:pPr marL="457200" lvl="0" indent="-381000" algn="l" rtl="0">
                        <a:lnSpc>
                          <a:spcPct val="115000"/>
                        </a:lnSpc>
                        <a:spcBef>
                          <a:spcPts val="0"/>
                        </a:spcBef>
                        <a:spcAft>
                          <a:spcPts val="0"/>
                        </a:spcAft>
                        <a:buSzPts val="2400"/>
                        <a:buFont typeface="Lato"/>
                        <a:buAutoNum type="arabicPeriod"/>
                      </a:pPr>
                      <a:r>
                        <a:rPr lang="en" sz="2400" dirty="0">
                          <a:latin typeface="Lato"/>
                          <a:ea typeface="Lato"/>
                          <a:cs typeface="Lato"/>
                          <a:sym typeface="Lato"/>
                        </a:rPr>
                        <a:t>Turn off cookies </a:t>
                      </a:r>
                      <a:r>
                        <a:rPr lang="en" sz="2400" dirty="0" smtClean="0">
                          <a:latin typeface="Lato"/>
                          <a:ea typeface="Lato"/>
                          <a:cs typeface="Lato"/>
                          <a:sym typeface="Lato"/>
                        </a:rPr>
                        <a:t/>
                      </a:r>
                      <a:br>
                        <a:rPr lang="en" sz="2400" dirty="0" smtClean="0">
                          <a:latin typeface="Lato"/>
                          <a:ea typeface="Lato"/>
                          <a:cs typeface="Lato"/>
                          <a:sym typeface="Lato"/>
                        </a:rPr>
                      </a:br>
                      <a:r>
                        <a:rPr lang="en" sz="2400" dirty="0" smtClean="0">
                          <a:latin typeface="Lato"/>
                          <a:ea typeface="Lato"/>
                          <a:cs typeface="Lato"/>
                          <a:sym typeface="Lato"/>
                        </a:rPr>
                        <a:t>in </a:t>
                      </a:r>
                      <a:r>
                        <a:rPr lang="en" sz="2400" dirty="0">
                          <a:latin typeface="Lato"/>
                          <a:ea typeface="Lato"/>
                          <a:cs typeface="Lato"/>
                          <a:sym typeface="Lato"/>
                        </a:rPr>
                        <a:t>your browser settings.</a:t>
                      </a:r>
                      <a:endParaRPr sz="2400" b="1" dirty="0">
                        <a:latin typeface="Lato"/>
                        <a:ea typeface="Lato"/>
                        <a:cs typeface="Lato"/>
                        <a:sym typeface="Lato"/>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rgbClr val="00857D">
                          <a:alpha val="0"/>
                        </a:srgbClr>
                      </a:solidFill>
                      <a:prstDash val="solid"/>
                      <a:round/>
                      <a:headEnd type="none" w="sm" len="sm"/>
                      <a:tailEnd type="none" w="sm" len="sm"/>
                    </a:lnR>
                    <a:lnT w="9525" cap="flat" cmpd="sng">
                      <a:solidFill>
                        <a:srgbClr val="00857D"/>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pic>
        <p:nvPicPr>
          <p:cNvPr id="2" name="Picture 1"/>
          <p:cNvPicPr>
            <a:picLocks noChangeAspect="1"/>
          </p:cNvPicPr>
          <p:nvPr/>
        </p:nvPicPr>
        <p:blipFill>
          <a:blip r:embed="rId4"/>
          <a:stretch>
            <a:fillRect/>
          </a:stretch>
        </p:blipFill>
        <p:spPr>
          <a:xfrm>
            <a:off x="4948136" y="1401702"/>
            <a:ext cx="3926806" cy="28703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9"/>
          <p:cNvPicPr preferRelativeResize="0"/>
          <p:nvPr/>
        </p:nvPicPr>
        <p:blipFill>
          <a:blip r:embed="rId3">
            <a:alphaModFix/>
          </a:blip>
          <a:stretch>
            <a:fillRect/>
          </a:stretch>
        </p:blipFill>
        <p:spPr>
          <a:xfrm>
            <a:off x="150950" y="172238"/>
            <a:ext cx="390300" cy="390315"/>
          </a:xfrm>
          <a:prstGeom prst="rect">
            <a:avLst/>
          </a:prstGeom>
          <a:noFill/>
          <a:ln>
            <a:noFill/>
          </a:ln>
        </p:spPr>
      </p:pic>
      <p:sp>
        <p:nvSpPr>
          <p:cNvPr id="126" name="Google Shape;126;p19"/>
          <p:cNvSpPr txBox="1"/>
          <p:nvPr/>
        </p:nvSpPr>
        <p:spPr>
          <a:xfrm>
            <a:off x="569575" y="190700"/>
            <a:ext cx="23367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pic>
        <p:nvPicPr>
          <p:cNvPr id="127" name="Google Shape;127;p19"/>
          <p:cNvPicPr preferRelativeResize="0"/>
          <p:nvPr/>
        </p:nvPicPr>
        <p:blipFill rotWithShape="1">
          <a:blip r:embed="rId4">
            <a:alphaModFix/>
          </a:blip>
          <a:srcRect b="43451"/>
          <a:stretch/>
        </p:blipFill>
        <p:spPr>
          <a:xfrm>
            <a:off x="6473500" y="937449"/>
            <a:ext cx="2528426" cy="3212899"/>
          </a:xfrm>
          <a:prstGeom prst="rect">
            <a:avLst/>
          </a:prstGeom>
          <a:noFill/>
          <a:ln w="9525" cap="flat" cmpd="sng">
            <a:solidFill>
              <a:srgbClr val="D9D9D9"/>
            </a:solidFill>
            <a:prstDash val="solid"/>
            <a:round/>
            <a:headEnd type="none" w="sm" len="sm"/>
            <a:tailEnd type="none" w="sm" len="sm"/>
          </a:ln>
        </p:spPr>
      </p:pic>
      <p:sp>
        <p:nvSpPr>
          <p:cNvPr id="128" name="Google Shape;128;p19"/>
          <p:cNvSpPr txBox="1"/>
          <p:nvPr/>
        </p:nvSpPr>
        <p:spPr>
          <a:xfrm>
            <a:off x="569575" y="1404900"/>
            <a:ext cx="2969100" cy="186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latin typeface="Lato"/>
                <a:ea typeface="Lato"/>
                <a:cs typeface="Lato"/>
                <a:sym typeface="Lato"/>
              </a:rPr>
              <a:t>What do these screens show? What could you use them for?</a:t>
            </a:r>
            <a:endParaRPr sz="2000">
              <a:latin typeface="Lato"/>
              <a:ea typeface="Lato"/>
              <a:cs typeface="Lato"/>
              <a:sym typeface="Lato"/>
            </a:endParaRPr>
          </a:p>
        </p:txBody>
      </p:sp>
      <p:pic>
        <p:nvPicPr>
          <p:cNvPr id="129" name="Google Shape;129;p19"/>
          <p:cNvPicPr preferRelativeResize="0"/>
          <p:nvPr/>
        </p:nvPicPr>
        <p:blipFill rotWithShape="1">
          <a:blip r:embed="rId5">
            <a:alphaModFix/>
          </a:blip>
          <a:srcRect b="43451"/>
          <a:stretch/>
        </p:blipFill>
        <p:spPr>
          <a:xfrm>
            <a:off x="3800000" y="937450"/>
            <a:ext cx="2528426" cy="3212899"/>
          </a:xfrm>
          <a:prstGeom prst="rect">
            <a:avLst/>
          </a:prstGeom>
          <a:noFill/>
          <a:ln w="9525" cap="flat" cmpd="sng">
            <a:solidFill>
              <a:srgbClr val="D9D9D9"/>
            </a:solidFill>
            <a:prstDash val="solid"/>
            <a:round/>
            <a:headEnd type="none" w="sm" len="sm"/>
            <a:tailEnd type="none" w="sm" len="sm"/>
          </a:ln>
        </p:spPr>
      </p:pic>
      <p:sp>
        <p:nvSpPr>
          <p:cNvPr id="130" name="Google Shape;130;p19"/>
          <p:cNvSpPr/>
          <p:nvPr/>
        </p:nvSpPr>
        <p:spPr>
          <a:xfrm>
            <a:off x="5684975" y="1807700"/>
            <a:ext cx="450000" cy="157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5315375" y="2153750"/>
            <a:ext cx="819600" cy="157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5315375" y="2458550"/>
            <a:ext cx="819600" cy="157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5315375" y="2736225"/>
            <a:ext cx="819600" cy="157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5191925" y="3065550"/>
            <a:ext cx="942900" cy="157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827</Words>
  <Application>Microsoft Office PowerPoint</Application>
  <PresentationFormat>On-screen Show (16:9)</PresentationFormat>
  <Paragraphs>90</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Indie Flower</vt:lpstr>
      <vt:lpstr>Arial</vt:lpstr>
      <vt:lpstr>Lato</vt:lpstr>
      <vt:lpstr>Rubik</vt:lpstr>
      <vt:lpstr>Rubik Medium</vt:lpstr>
      <vt:lpstr>DigCit 2.0</vt:lpstr>
      <vt:lpstr>PowerPoint Presentation</vt:lpstr>
      <vt:lpstr>Essential Question</vt:lpstr>
      <vt:lpstr>Learning Objectives</vt:lpstr>
      <vt:lpstr>PowerPoint Presentation</vt:lpstr>
      <vt:lpstr>Privacy</vt:lpstr>
      <vt:lpstr>PowerPoint Presentation</vt:lpstr>
      <vt:lpstr>Cookies</vt:lpstr>
      <vt:lpstr>PowerPoint Presentation</vt:lpstr>
      <vt:lpstr>PowerPoint Presentation</vt:lpstr>
      <vt:lpstr>Privacy settings</vt:lpstr>
      <vt:lpstr>PowerPoint Presentation</vt:lpstr>
      <vt:lpstr>Privacy policy</vt:lpstr>
      <vt:lpstr>PowerPoint Presentation</vt:lpstr>
      <vt:lpstr>PowerPoint Presentation</vt:lpstr>
      <vt:lpstr>PowerPoint Presentation</vt:lpstr>
      <vt:lpstr>Identity Theft</vt:lpstr>
      <vt:lpstr>Useful Personal Information</vt:lpstr>
      <vt:lpstr>Let’s catch a phish…</vt:lpstr>
      <vt:lpstr>“Protect Yourself” Recap: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Tami Vest</dc:creator>
  <cp:lastModifiedBy>Tami Vest</cp:lastModifiedBy>
  <cp:revision>12</cp:revision>
  <cp:lastPrinted>2019-01-15T18:57:08Z</cp:lastPrinted>
  <dcterms:modified xsi:type="dcterms:W3CDTF">2019-01-19T21:29:20Z</dcterms:modified>
</cp:coreProperties>
</file>