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13" r:id="rId2"/>
    <p:sldId id="320" r:id="rId3"/>
    <p:sldId id="268" r:id="rId4"/>
    <p:sldId id="269" r:id="rId5"/>
    <p:sldId id="270" r:id="rId6"/>
    <p:sldId id="271" r:id="rId7"/>
    <p:sldId id="314" r:id="rId8"/>
    <p:sldId id="276" r:id="rId9"/>
    <p:sldId id="272" r:id="rId10"/>
    <p:sldId id="275" r:id="rId11"/>
    <p:sldId id="315" r:id="rId12"/>
    <p:sldId id="311" r:id="rId13"/>
    <p:sldId id="266"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301" r:id="rId30"/>
    <p:sldId id="302" r:id="rId31"/>
    <p:sldId id="303" r:id="rId32"/>
    <p:sldId id="304" r:id="rId33"/>
    <p:sldId id="305" r:id="rId34"/>
    <p:sldId id="306" r:id="rId35"/>
    <p:sldId id="307" r:id="rId36"/>
    <p:sldId id="308" r:id="rId37"/>
    <p:sldId id="309" r:id="rId38"/>
    <p:sldId id="310" r:id="rId39"/>
    <p:sldId id="277" r:id="rId40"/>
    <p:sldId id="278" r:id="rId41"/>
    <p:sldId id="279" r:id="rId42"/>
    <p:sldId id="280" r:id="rId43"/>
    <p:sldId id="281" r:id="rId44"/>
    <p:sldId id="316" r:id="rId45"/>
    <p:sldId id="273" r:id="rId46"/>
    <p:sldId id="312" r:id="rId47"/>
    <p:sldId id="274" r:id="rId48"/>
    <p:sldId id="256" r:id="rId49"/>
    <p:sldId id="257" r:id="rId50"/>
    <p:sldId id="258" r:id="rId51"/>
    <p:sldId id="259" r:id="rId52"/>
    <p:sldId id="260" r:id="rId53"/>
    <p:sldId id="261" r:id="rId54"/>
    <p:sldId id="262" r:id="rId55"/>
    <p:sldId id="263" r:id="rId56"/>
    <p:sldId id="264" r:id="rId57"/>
    <p:sldId id="267" r:id="rId58"/>
    <p:sldId id="265" r:id="rId59"/>
    <p:sldId id="317" r:id="rId60"/>
    <p:sldId id="321" r:id="rId61"/>
    <p:sldId id="318" r:id="rId6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3671" autoAdjust="0"/>
  </p:normalViewPr>
  <p:slideViewPr>
    <p:cSldViewPr>
      <p:cViewPr varScale="1">
        <p:scale>
          <a:sx n="109" d="100"/>
          <a:sy n="109" d="100"/>
        </p:scale>
        <p:origin x="16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FB9DE11A-BF2E-4446-BB22-284CD1ADC856}" type="datetimeFigureOut">
              <a:rPr lang="en-US" smtClean="0"/>
              <a:pPr/>
              <a:t>4/7/2017</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36414D14-7341-4C1B-B80A-9B6AD74A80BC}" type="slidenum">
              <a:rPr lang="en-US" smtClean="0"/>
              <a:pPr/>
              <a:t>‹#›</a:t>
            </a:fld>
            <a:endParaRPr lang="en-US"/>
          </a:p>
        </p:txBody>
      </p:sp>
    </p:spTree>
    <p:extLst>
      <p:ext uri="{BB962C8B-B14F-4D97-AF65-F5344CB8AC3E}">
        <p14:creationId xmlns:p14="http://schemas.microsoft.com/office/powerpoint/2010/main" val="1676901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9758E77B-93C8-43E1-8751-2E6839938B64}" type="datetimeFigureOut">
              <a:rPr lang="en-US" smtClean="0"/>
              <a:pPr/>
              <a:t>4/7/2017</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FF64BBB9-12D4-44EC-9D06-0B40F116E10F}" type="slidenum">
              <a:rPr lang="en-US" smtClean="0"/>
              <a:pPr/>
              <a:t>‹#›</a:t>
            </a:fld>
            <a:endParaRPr lang="en-US"/>
          </a:p>
        </p:txBody>
      </p:sp>
    </p:spTree>
    <p:extLst>
      <p:ext uri="{BB962C8B-B14F-4D97-AF65-F5344CB8AC3E}">
        <p14:creationId xmlns:p14="http://schemas.microsoft.com/office/powerpoint/2010/main" val="1351606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1</a:t>
            </a:fld>
            <a:endParaRPr lang="en-US"/>
          </a:p>
        </p:txBody>
      </p:sp>
    </p:spTree>
    <p:extLst>
      <p:ext uri="{BB962C8B-B14F-4D97-AF65-F5344CB8AC3E}">
        <p14:creationId xmlns:p14="http://schemas.microsoft.com/office/powerpoint/2010/main" val="136365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10</a:t>
            </a:fld>
            <a:endParaRPr lang="en-US"/>
          </a:p>
        </p:txBody>
      </p:sp>
    </p:spTree>
    <p:extLst>
      <p:ext uri="{BB962C8B-B14F-4D97-AF65-F5344CB8AC3E}">
        <p14:creationId xmlns:p14="http://schemas.microsoft.com/office/powerpoint/2010/main" val="1076572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11</a:t>
            </a:fld>
            <a:endParaRPr lang="en-US"/>
          </a:p>
        </p:txBody>
      </p:sp>
    </p:spTree>
    <p:extLst>
      <p:ext uri="{BB962C8B-B14F-4D97-AF65-F5344CB8AC3E}">
        <p14:creationId xmlns:p14="http://schemas.microsoft.com/office/powerpoint/2010/main" val="1543693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12</a:t>
            </a:fld>
            <a:endParaRPr lang="en-US"/>
          </a:p>
        </p:txBody>
      </p:sp>
    </p:spTree>
    <p:extLst>
      <p:ext uri="{BB962C8B-B14F-4D97-AF65-F5344CB8AC3E}">
        <p14:creationId xmlns:p14="http://schemas.microsoft.com/office/powerpoint/2010/main" val="208041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13</a:t>
            </a:fld>
            <a:endParaRPr lang="en-US"/>
          </a:p>
        </p:txBody>
      </p:sp>
    </p:spTree>
    <p:extLst>
      <p:ext uri="{BB962C8B-B14F-4D97-AF65-F5344CB8AC3E}">
        <p14:creationId xmlns:p14="http://schemas.microsoft.com/office/powerpoint/2010/main" val="3112612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14</a:t>
            </a:fld>
            <a:endParaRPr lang="en-US"/>
          </a:p>
        </p:txBody>
      </p:sp>
    </p:spTree>
    <p:extLst>
      <p:ext uri="{BB962C8B-B14F-4D97-AF65-F5344CB8AC3E}">
        <p14:creationId xmlns:p14="http://schemas.microsoft.com/office/powerpoint/2010/main" val="2220573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15</a:t>
            </a:fld>
            <a:endParaRPr lang="en-US"/>
          </a:p>
        </p:txBody>
      </p:sp>
    </p:spTree>
    <p:extLst>
      <p:ext uri="{BB962C8B-B14F-4D97-AF65-F5344CB8AC3E}">
        <p14:creationId xmlns:p14="http://schemas.microsoft.com/office/powerpoint/2010/main" val="234617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16</a:t>
            </a:fld>
            <a:endParaRPr lang="en-US"/>
          </a:p>
        </p:txBody>
      </p:sp>
    </p:spTree>
    <p:extLst>
      <p:ext uri="{BB962C8B-B14F-4D97-AF65-F5344CB8AC3E}">
        <p14:creationId xmlns:p14="http://schemas.microsoft.com/office/powerpoint/2010/main" val="362436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17</a:t>
            </a:fld>
            <a:endParaRPr lang="en-US"/>
          </a:p>
        </p:txBody>
      </p:sp>
    </p:spTree>
    <p:extLst>
      <p:ext uri="{BB962C8B-B14F-4D97-AF65-F5344CB8AC3E}">
        <p14:creationId xmlns:p14="http://schemas.microsoft.com/office/powerpoint/2010/main" val="2564192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18</a:t>
            </a:fld>
            <a:endParaRPr lang="en-US"/>
          </a:p>
        </p:txBody>
      </p:sp>
    </p:spTree>
    <p:extLst>
      <p:ext uri="{BB962C8B-B14F-4D97-AF65-F5344CB8AC3E}">
        <p14:creationId xmlns:p14="http://schemas.microsoft.com/office/powerpoint/2010/main" val="728952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19</a:t>
            </a:fld>
            <a:endParaRPr lang="en-US"/>
          </a:p>
        </p:txBody>
      </p:sp>
    </p:spTree>
    <p:extLst>
      <p:ext uri="{BB962C8B-B14F-4D97-AF65-F5344CB8AC3E}">
        <p14:creationId xmlns:p14="http://schemas.microsoft.com/office/powerpoint/2010/main" val="329689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2</a:t>
            </a:fld>
            <a:endParaRPr lang="en-US"/>
          </a:p>
        </p:txBody>
      </p:sp>
    </p:spTree>
    <p:extLst>
      <p:ext uri="{BB962C8B-B14F-4D97-AF65-F5344CB8AC3E}">
        <p14:creationId xmlns:p14="http://schemas.microsoft.com/office/powerpoint/2010/main" val="3385498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20</a:t>
            </a:fld>
            <a:endParaRPr lang="en-US"/>
          </a:p>
        </p:txBody>
      </p:sp>
    </p:spTree>
    <p:extLst>
      <p:ext uri="{BB962C8B-B14F-4D97-AF65-F5344CB8AC3E}">
        <p14:creationId xmlns:p14="http://schemas.microsoft.com/office/powerpoint/2010/main" val="173690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21</a:t>
            </a:fld>
            <a:endParaRPr lang="en-US"/>
          </a:p>
        </p:txBody>
      </p:sp>
    </p:spTree>
    <p:extLst>
      <p:ext uri="{BB962C8B-B14F-4D97-AF65-F5344CB8AC3E}">
        <p14:creationId xmlns:p14="http://schemas.microsoft.com/office/powerpoint/2010/main" val="3920513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22</a:t>
            </a:fld>
            <a:endParaRPr lang="en-US"/>
          </a:p>
        </p:txBody>
      </p:sp>
    </p:spTree>
    <p:extLst>
      <p:ext uri="{BB962C8B-B14F-4D97-AF65-F5344CB8AC3E}">
        <p14:creationId xmlns:p14="http://schemas.microsoft.com/office/powerpoint/2010/main" val="5000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23</a:t>
            </a:fld>
            <a:endParaRPr lang="en-US"/>
          </a:p>
        </p:txBody>
      </p:sp>
    </p:spTree>
    <p:extLst>
      <p:ext uri="{BB962C8B-B14F-4D97-AF65-F5344CB8AC3E}">
        <p14:creationId xmlns:p14="http://schemas.microsoft.com/office/powerpoint/2010/main" val="2969208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24</a:t>
            </a:fld>
            <a:endParaRPr lang="en-US"/>
          </a:p>
        </p:txBody>
      </p:sp>
    </p:spTree>
    <p:extLst>
      <p:ext uri="{BB962C8B-B14F-4D97-AF65-F5344CB8AC3E}">
        <p14:creationId xmlns:p14="http://schemas.microsoft.com/office/powerpoint/2010/main" val="919350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25</a:t>
            </a:fld>
            <a:endParaRPr lang="en-US"/>
          </a:p>
        </p:txBody>
      </p:sp>
    </p:spTree>
    <p:extLst>
      <p:ext uri="{BB962C8B-B14F-4D97-AF65-F5344CB8AC3E}">
        <p14:creationId xmlns:p14="http://schemas.microsoft.com/office/powerpoint/2010/main" val="3400637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26</a:t>
            </a:fld>
            <a:endParaRPr lang="en-US"/>
          </a:p>
        </p:txBody>
      </p:sp>
    </p:spTree>
    <p:extLst>
      <p:ext uri="{BB962C8B-B14F-4D97-AF65-F5344CB8AC3E}">
        <p14:creationId xmlns:p14="http://schemas.microsoft.com/office/powerpoint/2010/main" val="1469717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27</a:t>
            </a:fld>
            <a:endParaRPr lang="en-US"/>
          </a:p>
        </p:txBody>
      </p:sp>
    </p:spTree>
    <p:extLst>
      <p:ext uri="{BB962C8B-B14F-4D97-AF65-F5344CB8AC3E}">
        <p14:creationId xmlns:p14="http://schemas.microsoft.com/office/powerpoint/2010/main" val="1919478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28</a:t>
            </a:fld>
            <a:endParaRPr lang="en-US"/>
          </a:p>
        </p:txBody>
      </p:sp>
    </p:spTree>
    <p:extLst>
      <p:ext uri="{BB962C8B-B14F-4D97-AF65-F5344CB8AC3E}">
        <p14:creationId xmlns:p14="http://schemas.microsoft.com/office/powerpoint/2010/main" val="367883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29</a:t>
            </a:fld>
            <a:endParaRPr lang="en-US"/>
          </a:p>
        </p:txBody>
      </p:sp>
    </p:spTree>
    <p:extLst>
      <p:ext uri="{BB962C8B-B14F-4D97-AF65-F5344CB8AC3E}">
        <p14:creationId xmlns:p14="http://schemas.microsoft.com/office/powerpoint/2010/main" val="262222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3</a:t>
            </a:fld>
            <a:endParaRPr lang="en-US"/>
          </a:p>
        </p:txBody>
      </p:sp>
    </p:spTree>
    <p:extLst>
      <p:ext uri="{BB962C8B-B14F-4D97-AF65-F5344CB8AC3E}">
        <p14:creationId xmlns:p14="http://schemas.microsoft.com/office/powerpoint/2010/main" val="3226351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30</a:t>
            </a:fld>
            <a:endParaRPr lang="en-US"/>
          </a:p>
        </p:txBody>
      </p:sp>
    </p:spTree>
    <p:extLst>
      <p:ext uri="{BB962C8B-B14F-4D97-AF65-F5344CB8AC3E}">
        <p14:creationId xmlns:p14="http://schemas.microsoft.com/office/powerpoint/2010/main" val="2562447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31</a:t>
            </a:fld>
            <a:endParaRPr lang="en-US"/>
          </a:p>
        </p:txBody>
      </p:sp>
    </p:spTree>
    <p:extLst>
      <p:ext uri="{BB962C8B-B14F-4D97-AF65-F5344CB8AC3E}">
        <p14:creationId xmlns:p14="http://schemas.microsoft.com/office/powerpoint/2010/main" val="129460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32</a:t>
            </a:fld>
            <a:endParaRPr lang="en-US"/>
          </a:p>
        </p:txBody>
      </p:sp>
    </p:spTree>
    <p:extLst>
      <p:ext uri="{BB962C8B-B14F-4D97-AF65-F5344CB8AC3E}">
        <p14:creationId xmlns:p14="http://schemas.microsoft.com/office/powerpoint/2010/main" val="777844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33</a:t>
            </a:fld>
            <a:endParaRPr lang="en-US"/>
          </a:p>
        </p:txBody>
      </p:sp>
    </p:spTree>
    <p:extLst>
      <p:ext uri="{BB962C8B-B14F-4D97-AF65-F5344CB8AC3E}">
        <p14:creationId xmlns:p14="http://schemas.microsoft.com/office/powerpoint/2010/main" val="525602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34</a:t>
            </a:fld>
            <a:endParaRPr lang="en-US"/>
          </a:p>
        </p:txBody>
      </p:sp>
    </p:spTree>
    <p:extLst>
      <p:ext uri="{BB962C8B-B14F-4D97-AF65-F5344CB8AC3E}">
        <p14:creationId xmlns:p14="http://schemas.microsoft.com/office/powerpoint/2010/main" val="3536292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35</a:t>
            </a:fld>
            <a:endParaRPr lang="en-US"/>
          </a:p>
        </p:txBody>
      </p:sp>
    </p:spTree>
    <p:extLst>
      <p:ext uri="{BB962C8B-B14F-4D97-AF65-F5344CB8AC3E}">
        <p14:creationId xmlns:p14="http://schemas.microsoft.com/office/powerpoint/2010/main" val="310212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36</a:t>
            </a:fld>
            <a:endParaRPr lang="en-US"/>
          </a:p>
        </p:txBody>
      </p:sp>
    </p:spTree>
    <p:extLst>
      <p:ext uri="{BB962C8B-B14F-4D97-AF65-F5344CB8AC3E}">
        <p14:creationId xmlns:p14="http://schemas.microsoft.com/office/powerpoint/2010/main" val="1282299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37</a:t>
            </a:fld>
            <a:endParaRPr lang="en-US"/>
          </a:p>
        </p:txBody>
      </p:sp>
    </p:spTree>
    <p:extLst>
      <p:ext uri="{BB962C8B-B14F-4D97-AF65-F5344CB8AC3E}">
        <p14:creationId xmlns:p14="http://schemas.microsoft.com/office/powerpoint/2010/main" val="1280987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38</a:t>
            </a:fld>
            <a:endParaRPr lang="en-US"/>
          </a:p>
        </p:txBody>
      </p:sp>
    </p:spTree>
    <p:extLst>
      <p:ext uri="{BB962C8B-B14F-4D97-AF65-F5344CB8AC3E}">
        <p14:creationId xmlns:p14="http://schemas.microsoft.com/office/powerpoint/2010/main" val="4022764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39</a:t>
            </a:fld>
            <a:endParaRPr lang="en-US"/>
          </a:p>
        </p:txBody>
      </p:sp>
    </p:spTree>
    <p:extLst>
      <p:ext uri="{BB962C8B-B14F-4D97-AF65-F5344CB8AC3E}">
        <p14:creationId xmlns:p14="http://schemas.microsoft.com/office/powerpoint/2010/main" val="421575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amount of money that a </a:t>
            </a:r>
            <a:r>
              <a:rPr lang="en-US" b="1" dirty="0" smtClean="0"/>
              <a:t>company</a:t>
            </a:r>
            <a:r>
              <a:rPr lang="en-US" dirty="0" smtClean="0"/>
              <a:t> actually receives during a specific period, including discounts and deductions for returned merchandise. It is the "top line" or "gross income" figure from which costs are subtracted to determine net income. (</a:t>
            </a:r>
            <a:r>
              <a:rPr lang="en-US" i="1" dirty="0" smtClean="0"/>
              <a:t>www.investopedia.com/terms/r/</a:t>
            </a:r>
            <a:r>
              <a:rPr lang="en-US" b="1" i="1" dirty="0" smtClean="0"/>
              <a:t>revenue</a:t>
            </a:r>
            <a:r>
              <a:rPr lang="en-US" i="1" dirty="0" smtClean="0"/>
              <a:t>.asp)</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64BBB9-12D4-44EC-9D06-0B40F116E10F}" type="slidenum">
              <a:rPr lang="en-US" smtClean="0"/>
              <a:pPr/>
              <a:t>4</a:t>
            </a:fld>
            <a:endParaRPr lang="en-US"/>
          </a:p>
        </p:txBody>
      </p:sp>
    </p:spTree>
    <p:extLst>
      <p:ext uri="{BB962C8B-B14F-4D97-AF65-F5344CB8AC3E}">
        <p14:creationId xmlns:p14="http://schemas.microsoft.com/office/powerpoint/2010/main" val="24712792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40</a:t>
            </a:fld>
            <a:endParaRPr lang="en-US"/>
          </a:p>
        </p:txBody>
      </p:sp>
    </p:spTree>
    <p:extLst>
      <p:ext uri="{BB962C8B-B14F-4D97-AF65-F5344CB8AC3E}">
        <p14:creationId xmlns:p14="http://schemas.microsoft.com/office/powerpoint/2010/main" val="3605277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41</a:t>
            </a:fld>
            <a:endParaRPr lang="en-US"/>
          </a:p>
        </p:txBody>
      </p:sp>
    </p:spTree>
    <p:extLst>
      <p:ext uri="{BB962C8B-B14F-4D97-AF65-F5344CB8AC3E}">
        <p14:creationId xmlns:p14="http://schemas.microsoft.com/office/powerpoint/2010/main" val="1322939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42</a:t>
            </a:fld>
            <a:endParaRPr lang="en-US"/>
          </a:p>
        </p:txBody>
      </p:sp>
    </p:spTree>
    <p:extLst>
      <p:ext uri="{BB962C8B-B14F-4D97-AF65-F5344CB8AC3E}">
        <p14:creationId xmlns:p14="http://schemas.microsoft.com/office/powerpoint/2010/main" val="3141041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43</a:t>
            </a:fld>
            <a:endParaRPr lang="en-US"/>
          </a:p>
        </p:txBody>
      </p:sp>
    </p:spTree>
    <p:extLst>
      <p:ext uri="{BB962C8B-B14F-4D97-AF65-F5344CB8AC3E}">
        <p14:creationId xmlns:p14="http://schemas.microsoft.com/office/powerpoint/2010/main" val="3748930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44</a:t>
            </a:fld>
            <a:endParaRPr lang="en-US"/>
          </a:p>
        </p:txBody>
      </p:sp>
    </p:spTree>
    <p:extLst>
      <p:ext uri="{BB962C8B-B14F-4D97-AF65-F5344CB8AC3E}">
        <p14:creationId xmlns:p14="http://schemas.microsoft.com/office/powerpoint/2010/main" val="4002431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45</a:t>
            </a:fld>
            <a:endParaRPr lang="en-US"/>
          </a:p>
        </p:txBody>
      </p:sp>
    </p:spTree>
    <p:extLst>
      <p:ext uri="{BB962C8B-B14F-4D97-AF65-F5344CB8AC3E}">
        <p14:creationId xmlns:p14="http://schemas.microsoft.com/office/powerpoint/2010/main" val="4266884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46</a:t>
            </a:fld>
            <a:endParaRPr lang="en-US"/>
          </a:p>
        </p:txBody>
      </p:sp>
    </p:spTree>
    <p:extLst>
      <p:ext uri="{BB962C8B-B14F-4D97-AF65-F5344CB8AC3E}">
        <p14:creationId xmlns:p14="http://schemas.microsoft.com/office/powerpoint/2010/main" val="2269738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47</a:t>
            </a:fld>
            <a:endParaRPr lang="en-US"/>
          </a:p>
        </p:txBody>
      </p:sp>
    </p:spTree>
    <p:extLst>
      <p:ext uri="{BB962C8B-B14F-4D97-AF65-F5344CB8AC3E}">
        <p14:creationId xmlns:p14="http://schemas.microsoft.com/office/powerpoint/2010/main" val="1890427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48</a:t>
            </a:fld>
            <a:endParaRPr lang="en-US"/>
          </a:p>
        </p:txBody>
      </p:sp>
    </p:spTree>
    <p:extLst>
      <p:ext uri="{BB962C8B-B14F-4D97-AF65-F5344CB8AC3E}">
        <p14:creationId xmlns:p14="http://schemas.microsoft.com/office/powerpoint/2010/main" val="391956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49</a:t>
            </a:fld>
            <a:endParaRPr lang="en-US"/>
          </a:p>
        </p:txBody>
      </p:sp>
    </p:spTree>
    <p:extLst>
      <p:ext uri="{BB962C8B-B14F-4D97-AF65-F5344CB8AC3E}">
        <p14:creationId xmlns:p14="http://schemas.microsoft.com/office/powerpoint/2010/main" val="401817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Any </a:t>
            </a:r>
            <a:r>
              <a:rPr lang="en-US" b="1" dirty="0" smtClean="0"/>
              <a:t>expenses</a:t>
            </a:r>
            <a:r>
              <a:rPr lang="en-US" dirty="0" smtClean="0"/>
              <a:t> (items that cost YOU) incurred in the ordinary course of </a:t>
            </a:r>
            <a:r>
              <a:rPr lang="en-US" b="1" dirty="0" smtClean="0"/>
              <a:t>business</a:t>
            </a:r>
            <a:r>
              <a:rPr lang="en-US" dirty="0" smtClean="0"/>
              <a:t>. </a:t>
            </a:r>
            <a:r>
              <a:rPr lang="en-US" b="1" dirty="0" smtClean="0"/>
              <a:t>Business expenses</a:t>
            </a:r>
            <a:r>
              <a:rPr lang="en-US" dirty="0" smtClean="0"/>
              <a:t> are deductible and are always netted against </a:t>
            </a:r>
            <a:r>
              <a:rPr lang="en-US" b="1" dirty="0" smtClean="0"/>
              <a:t>business</a:t>
            </a:r>
            <a:r>
              <a:rPr lang="en-US" dirty="0" smtClean="0"/>
              <a:t> income. </a:t>
            </a:r>
            <a:r>
              <a:rPr lang="en-US" i="1" dirty="0" smtClean="0"/>
              <a:t>www.investopedia.com/terms</a:t>
            </a:r>
            <a:endParaRPr lang="en-US" dirty="0" smtClean="0"/>
          </a:p>
          <a:p>
            <a:endParaRPr lang="en-US" dirty="0"/>
          </a:p>
        </p:txBody>
      </p:sp>
      <p:sp>
        <p:nvSpPr>
          <p:cNvPr id="4" name="Slide Number Placeholder 3"/>
          <p:cNvSpPr>
            <a:spLocks noGrp="1"/>
          </p:cNvSpPr>
          <p:nvPr>
            <p:ph type="sldNum" sz="quarter" idx="10"/>
          </p:nvPr>
        </p:nvSpPr>
        <p:spPr/>
        <p:txBody>
          <a:bodyPr/>
          <a:lstStyle/>
          <a:p>
            <a:fld id="{FF64BBB9-12D4-44EC-9D06-0B40F116E10F}" type="slidenum">
              <a:rPr lang="en-US" smtClean="0"/>
              <a:pPr/>
              <a:t>5</a:t>
            </a:fld>
            <a:endParaRPr lang="en-US"/>
          </a:p>
        </p:txBody>
      </p:sp>
    </p:spTree>
    <p:extLst>
      <p:ext uri="{BB962C8B-B14F-4D97-AF65-F5344CB8AC3E}">
        <p14:creationId xmlns:p14="http://schemas.microsoft.com/office/powerpoint/2010/main" val="5329369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 notes for what</a:t>
            </a:r>
            <a:r>
              <a:rPr lang="en-US" baseline="0" dirty="0" smtClean="0"/>
              <a:t> you will say in this notes section</a:t>
            </a:r>
            <a:endParaRPr lang="en-US" dirty="0"/>
          </a:p>
        </p:txBody>
      </p:sp>
      <p:sp>
        <p:nvSpPr>
          <p:cNvPr id="4" name="Slide Number Placeholder 3"/>
          <p:cNvSpPr>
            <a:spLocks noGrp="1"/>
          </p:cNvSpPr>
          <p:nvPr>
            <p:ph type="sldNum" sz="quarter" idx="10"/>
          </p:nvPr>
        </p:nvSpPr>
        <p:spPr/>
        <p:txBody>
          <a:bodyPr/>
          <a:lstStyle/>
          <a:p>
            <a:fld id="{FF64BBB9-12D4-44EC-9D06-0B40F116E10F}" type="slidenum">
              <a:rPr lang="en-US" smtClean="0"/>
              <a:pPr/>
              <a:t>50</a:t>
            </a:fld>
            <a:endParaRPr lang="en-US"/>
          </a:p>
        </p:txBody>
      </p:sp>
    </p:spTree>
    <p:extLst>
      <p:ext uri="{BB962C8B-B14F-4D97-AF65-F5344CB8AC3E}">
        <p14:creationId xmlns:p14="http://schemas.microsoft.com/office/powerpoint/2010/main" val="3895836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51</a:t>
            </a:fld>
            <a:endParaRPr lang="en-US"/>
          </a:p>
        </p:txBody>
      </p:sp>
    </p:spTree>
    <p:extLst>
      <p:ext uri="{BB962C8B-B14F-4D97-AF65-F5344CB8AC3E}">
        <p14:creationId xmlns:p14="http://schemas.microsoft.com/office/powerpoint/2010/main" val="33829754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52</a:t>
            </a:fld>
            <a:endParaRPr lang="en-US"/>
          </a:p>
        </p:txBody>
      </p:sp>
    </p:spTree>
    <p:extLst>
      <p:ext uri="{BB962C8B-B14F-4D97-AF65-F5344CB8AC3E}">
        <p14:creationId xmlns:p14="http://schemas.microsoft.com/office/powerpoint/2010/main" val="9573892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53</a:t>
            </a:fld>
            <a:endParaRPr lang="en-US"/>
          </a:p>
        </p:txBody>
      </p:sp>
    </p:spTree>
    <p:extLst>
      <p:ext uri="{BB962C8B-B14F-4D97-AF65-F5344CB8AC3E}">
        <p14:creationId xmlns:p14="http://schemas.microsoft.com/office/powerpoint/2010/main" val="3090520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54</a:t>
            </a:fld>
            <a:endParaRPr lang="en-US"/>
          </a:p>
        </p:txBody>
      </p:sp>
    </p:spTree>
    <p:extLst>
      <p:ext uri="{BB962C8B-B14F-4D97-AF65-F5344CB8AC3E}">
        <p14:creationId xmlns:p14="http://schemas.microsoft.com/office/powerpoint/2010/main" val="16608464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55</a:t>
            </a:fld>
            <a:endParaRPr lang="en-US"/>
          </a:p>
        </p:txBody>
      </p:sp>
    </p:spTree>
    <p:extLst>
      <p:ext uri="{BB962C8B-B14F-4D97-AF65-F5344CB8AC3E}">
        <p14:creationId xmlns:p14="http://schemas.microsoft.com/office/powerpoint/2010/main" val="32025651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56</a:t>
            </a:fld>
            <a:endParaRPr lang="en-US"/>
          </a:p>
        </p:txBody>
      </p:sp>
    </p:spTree>
    <p:extLst>
      <p:ext uri="{BB962C8B-B14F-4D97-AF65-F5344CB8AC3E}">
        <p14:creationId xmlns:p14="http://schemas.microsoft.com/office/powerpoint/2010/main" val="37899206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57</a:t>
            </a:fld>
            <a:endParaRPr lang="en-US"/>
          </a:p>
        </p:txBody>
      </p:sp>
    </p:spTree>
    <p:extLst>
      <p:ext uri="{BB962C8B-B14F-4D97-AF65-F5344CB8AC3E}">
        <p14:creationId xmlns:p14="http://schemas.microsoft.com/office/powerpoint/2010/main" val="27778914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58</a:t>
            </a:fld>
            <a:endParaRPr lang="en-US"/>
          </a:p>
        </p:txBody>
      </p:sp>
    </p:spTree>
    <p:extLst>
      <p:ext uri="{BB962C8B-B14F-4D97-AF65-F5344CB8AC3E}">
        <p14:creationId xmlns:p14="http://schemas.microsoft.com/office/powerpoint/2010/main" val="9619139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4BBB9-12D4-44EC-9D06-0B40F116E10F}" type="slidenum">
              <a:rPr lang="en-US" smtClean="0"/>
              <a:pPr/>
              <a:t>59</a:t>
            </a:fld>
            <a:endParaRPr lang="en-US"/>
          </a:p>
        </p:txBody>
      </p:sp>
    </p:spTree>
    <p:extLst>
      <p:ext uri="{BB962C8B-B14F-4D97-AF65-F5344CB8AC3E}">
        <p14:creationId xmlns:p14="http://schemas.microsoft.com/office/powerpoint/2010/main" val="28955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financial benefit that is realized when the amount of revenue gained from a </a:t>
            </a:r>
            <a:r>
              <a:rPr lang="en-US" b="1" dirty="0" smtClean="0"/>
              <a:t>business</a:t>
            </a:r>
            <a:r>
              <a:rPr lang="en-US" dirty="0" smtClean="0"/>
              <a:t> activity exceeds the expenses, costs and taxes needed to sustain the activity. Any </a:t>
            </a:r>
            <a:r>
              <a:rPr lang="en-US" b="1" dirty="0" smtClean="0"/>
              <a:t>profit</a:t>
            </a:r>
            <a:r>
              <a:rPr lang="en-US" dirty="0" smtClean="0"/>
              <a:t> that is gained goes to the </a:t>
            </a:r>
            <a:r>
              <a:rPr lang="en-US" b="1" dirty="0" smtClean="0"/>
              <a:t>business's</a:t>
            </a:r>
            <a:r>
              <a:rPr lang="en-US" dirty="0" smtClean="0"/>
              <a:t> owners, who may or may not decide to spend it on the </a:t>
            </a:r>
            <a:r>
              <a:rPr lang="en-US" b="1" dirty="0" smtClean="0"/>
              <a:t>business</a:t>
            </a:r>
            <a:r>
              <a:rPr lang="en-US" dirty="0" smtClean="0"/>
              <a:t>. (like “net income” in business) </a:t>
            </a:r>
            <a:r>
              <a:rPr lang="en-US" i="1" dirty="0" smtClean="0"/>
              <a:t>www.investopedia.com/terms</a:t>
            </a:r>
            <a:endParaRPr lang="en-US" dirty="0"/>
          </a:p>
        </p:txBody>
      </p:sp>
      <p:sp>
        <p:nvSpPr>
          <p:cNvPr id="4" name="Slide Number Placeholder 3"/>
          <p:cNvSpPr>
            <a:spLocks noGrp="1"/>
          </p:cNvSpPr>
          <p:nvPr>
            <p:ph type="sldNum" sz="quarter" idx="10"/>
          </p:nvPr>
        </p:nvSpPr>
        <p:spPr/>
        <p:txBody>
          <a:bodyPr/>
          <a:lstStyle/>
          <a:p>
            <a:fld id="{FF64BBB9-12D4-44EC-9D06-0B40F116E10F}" type="slidenum">
              <a:rPr lang="en-US" smtClean="0"/>
              <a:pPr/>
              <a:t>6</a:t>
            </a:fld>
            <a:endParaRPr lang="en-US"/>
          </a:p>
        </p:txBody>
      </p:sp>
    </p:spTree>
    <p:extLst>
      <p:ext uri="{BB962C8B-B14F-4D97-AF65-F5344CB8AC3E}">
        <p14:creationId xmlns:p14="http://schemas.microsoft.com/office/powerpoint/2010/main" val="30511929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would like to thank my employers from _______ for allowing me to represent their product, and I’d like to thank you, the Best Buys Board of Directors for this opportunity to speak with you. I hope you will consider our product for your store.</a:t>
            </a:r>
          </a:p>
          <a:p>
            <a:endParaRPr lang="en-US" dirty="0"/>
          </a:p>
        </p:txBody>
      </p:sp>
      <p:sp>
        <p:nvSpPr>
          <p:cNvPr id="4" name="Slide Number Placeholder 3"/>
          <p:cNvSpPr>
            <a:spLocks noGrp="1"/>
          </p:cNvSpPr>
          <p:nvPr>
            <p:ph type="sldNum" sz="quarter" idx="10"/>
          </p:nvPr>
        </p:nvSpPr>
        <p:spPr/>
        <p:txBody>
          <a:bodyPr/>
          <a:lstStyle/>
          <a:p>
            <a:fld id="{FF64BBB9-12D4-44EC-9D06-0B40F116E10F}" type="slidenum">
              <a:rPr lang="en-US" smtClean="0"/>
              <a:pPr/>
              <a:t>60</a:t>
            </a:fld>
            <a:endParaRPr lang="en-US"/>
          </a:p>
        </p:txBody>
      </p:sp>
    </p:spTree>
    <p:extLst>
      <p:ext uri="{BB962C8B-B14F-4D97-AF65-F5344CB8AC3E}">
        <p14:creationId xmlns:p14="http://schemas.microsoft.com/office/powerpoint/2010/main" val="1326371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61</a:t>
            </a:fld>
            <a:endParaRPr lang="en-US"/>
          </a:p>
        </p:txBody>
      </p:sp>
    </p:spTree>
    <p:extLst>
      <p:ext uri="{BB962C8B-B14F-4D97-AF65-F5344CB8AC3E}">
        <p14:creationId xmlns:p14="http://schemas.microsoft.com/office/powerpoint/2010/main" val="134952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7</a:t>
            </a:fld>
            <a:endParaRPr lang="en-US"/>
          </a:p>
        </p:txBody>
      </p:sp>
    </p:spTree>
    <p:extLst>
      <p:ext uri="{BB962C8B-B14F-4D97-AF65-F5344CB8AC3E}">
        <p14:creationId xmlns:p14="http://schemas.microsoft.com/office/powerpoint/2010/main" val="150828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8</a:t>
            </a:fld>
            <a:endParaRPr lang="en-US"/>
          </a:p>
        </p:txBody>
      </p:sp>
    </p:spTree>
    <p:extLst>
      <p:ext uri="{BB962C8B-B14F-4D97-AF65-F5344CB8AC3E}">
        <p14:creationId xmlns:p14="http://schemas.microsoft.com/office/powerpoint/2010/main" val="17386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BBB9-12D4-44EC-9D06-0B40F116E10F}" type="slidenum">
              <a:rPr lang="en-US" smtClean="0"/>
              <a:pPr/>
              <a:t>9</a:t>
            </a:fld>
            <a:endParaRPr lang="en-US"/>
          </a:p>
        </p:txBody>
      </p:sp>
    </p:spTree>
    <p:extLst>
      <p:ext uri="{BB962C8B-B14F-4D97-AF65-F5344CB8AC3E}">
        <p14:creationId xmlns:p14="http://schemas.microsoft.com/office/powerpoint/2010/main" val="303322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1E3EE2-B1CF-4E3D-89FA-D20BC23D743E}"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431-4F85-43A2-8A90-27E839B47753}" type="slidenum">
              <a:rPr lang="en-US" smtClean="0"/>
              <a:pPr/>
              <a:t>‹#›</a:t>
            </a:fld>
            <a:endParaRPr lang="en-US"/>
          </a:p>
        </p:txBody>
      </p:sp>
    </p:spTree>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E3EE2-B1CF-4E3D-89FA-D20BC23D743E}"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431-4F85-43A2-8A90-27E839B47753}" type="slidenum">
              <a:rPr lang="en-US" smtClean="0"/>
              <a:pPr/>
              <a:t>‹#›</a:t>
            </a:fld>
            <a:endParaRPr lang="en-US"/>
          </a:p>
        </p:txBody>
      </p:sp>
    </p:spTree>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E3EE2-B1CF-4E3D-89FA-D20BC23D743E}"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431-4F85-43A2-8A90-27E839B47753}" type="slidenum">
              <a:rPr lang="en-US" smtClean="0"/>
              <a:pPr/>
              <a:t>‹#›</a:t>
            </a:fld>
            <a:endParaRPr lang="en-US"/>
          </a:p>
        </p:txBody>
      </p:sp>
    </p:spTree>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E3EE2-B1CF-4E3D-89FA-D20BC23D743E}"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431-4F85-43A2-8A90-27E839B47753}" type="slidenum">
              <a:rPr lang="en-US" smtClean="0"/>
              <a:pPr/>
              <a:t>‹#›</a:t>
            </a:fld>
            <a:endParaRPr lang="en-US"/>
          </a:p>
        </p:txBody>
      </p:sp>
    </p:spTree>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E3EE2-B1CF-4E3D-89FA-D20BC23D743E}"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431-4F85-43A2-8A90-27E839B47753}" type="slidenum">
              <a:rPr lang="en-US" smtClean="0"/>
              <a:pPr/>
              <a:t>‹#›</a:t>
            </a:fld>
            <a:endParaRPr lang="en-US"/>
          </a:p>
        </p:txBody>
      </p:sp>
    </p:spTree>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1E3EE2-B1CF-4E3D-89FA-D20BC23D743E}" type="datetimeFigureOut">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4D431-4F85-43A2-8A90-27E839B47753}" type="slidenum">
              <a:rPr lang="en-US" smtClean="0"/>
              <a:pPr/>
              <a:t>‹#›</a:t>
            </a:fld>
            <a:endParaRPr lang="en-US"/>
          </a:p>
        </p:txBody>
      </p:sp>
    </p:spTree>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1E3EE2-B1CF-4E3D-89FA-D20BC23D743E}" type="datetimeFigureOut">
              <a:rPr lang="en-US" smtClean="0"/>
              <a:pPr/>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4D431-4F85-43A2-8A90-27E839B47753}" type="slidenum">
              <a:rPr lang="en-US" smtClean="0"/>
              <a:pPr/>
              <a:t>‹#›</a:t>
            </a:fld>
            <a:endParaRPr lang="en-US"/>
          </a:p>
        </p:txBody>
      </p:sp>
    </p:spTree>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1E3EE2-B1CF-4E3D-89FA-D20BC23D743E}" type="datetimeFigureOut">
              <a:rPr lang="en-US" smtClean="0"/>
              <a:pPr/>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4D431-4F85-43A2-8A90-27E839B47753}" type="slidenum">
              <a:rPr lang="en-US" smtClean="0"/>
              <a:pPr/>
              <a:t>‹#›</a:t>
            </a:fld>
            <a:endParaRPr lang="en-US"/>
          </a:p>
        </p:txBody>
      </p:sp>
    </p:spTree>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E3EE2-B1CF-4E3D-89FA-D20BC23D743E}" type="datetimeFigureOut">
              <a:rPr lang="en-US" smtClean="0"/>
              <a:pPr/>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4D431-4F85-43A2-8A90-27E839B47753}" type="slidenum">
              <a:rPr lang="en-US" smtClean="0"/>
              <a:pPr/>
              <a:t>‹#›</a:t>
            </a:fld>
            <a:endParaRPr lang="en-US"/>
          </a:p>
        </p:txBody>
      </p:sp>
    </p:spTree>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E3EE2-B1CF-4E3D-89FA-D20BC23D743E}" type="datetimeFigureOut">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4D431-4F85-43A2-8A90-27E839B47753}" type="slidenum">
              <a:rPr lang="en-US" smtClean="0"/>
              <a:pPr/>
              <a:t>‹#›</a:t>
            </a:fld>
            <a:endParaRPr lang="en-US"/>
          </a:p>
        </p:txBody>
      </p:sp>
    </p:spTree>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E3EE2-B1CF-4E3D-89FA-D20BC23D743E}" type="datetimeFigureOut">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4D431-4F85-43A2-8A90-27E839B47753}" type="slidenum">
              <a:rPr lang="en-US" smtClean="0"/>
              <a:pPr/>
              <a:t>‹#›</a:t>
            </a:fld>
            <a:endParaRPr lang="en-US"/>
          </a:p>
        </p:txBody>
      </p:sp>
    </p:spTree>
  </p:cSld>
  <p:clrMapOvr>
    <a:masterClrMapping/>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E3EE2-B1CF-4E3D-89FA-D20BC23D743E}" type="datetimeFigureOut">
              <a:rPr lang="en-US" smtClean="0"/>
              <a:pPr/>
              <a:t>4/7/2017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4D431-4F85-43A2-8A90-27E839B477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l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normAutofit fontScale="90000"/>
          </a:bodyPr>
          <a:lstStyle/>
          <a:p>
            <a:r>
              <a:rPr lang="en-US" sz="8000" b="1" dirty="0" smtClean="0"/>
              <a:t>Entrepreneurship</a:t>
            </a:r>
            <a:br>
              <a:rPr lang="en-US" sz="8000" b="1" dirty="0" smtClean="0"/>
            </a:br>
            <a:r>
              <a:rPr lang="en-US" sz="8000" b="1" dirty="0" smtClean="0"/>
              <a:t>and the </a:t>
            </a:r>
            <a:br>
              <a:rPr lang="en-US" sz="8000" b="1" dirty="0" smtClean="0"/>
            </a:br>
            <a:r>
              <a:rPr lang="en-US" sz="8000" b="1" dirty="0" smtClean="0"/>
              <a:t>Marketing Business</a:t>
            </a:r>
            <a:endParaRPr lang="en-US" sz="8000" dirty="0"/>
          </a:p>
        </p:txBody>
      </p:sp>
      <p:pic>
        <p:nvPicPr>
          <p:cNvPr id="1028" name="Picture 4" descr="C:\Program Files (x86)\Microsoft Office\MEDIA\CAGCAT10\j0292020.wmf"/>
          <p:cNvPicPr>
            <a:picLocks noChangeAspect="1" noChangeArrowheads="1"/>
          </p:cNvPicPr>
          <p:nvPr/>
        </p:nvPicPr>
        <p:blipFill>
          <a:blip r:embed="rId3" cstate="print"/>
          <a:srcRect/>
          <a:stretch>
            <a:fillRect/>
          </a:stretch>
        </p:blipFill>
        <p:spPr bwMode="auto">
          <a:xfrm>
            <a:off x="6007100" y="4351337"/>
            <a:ext cx="1868487" cy="1773238"/>
          </a:xfrm>
          <a:prstGeom prst="rect">
            <a:avLst/>
          </a:prstGeom>
          <a:noFill/>
        </p:spPr>
      </p:pic>
      <p:pic>
        <p:nvPicPr>
          <p:cNvPr id="1029" name="Picture 5" descr="C:\Program Files (x86)\Microsoft Office\MEDIA\CAGCAT10\j0233018.wmf"/>
          <p:cNvPicPr>
            <a:picLocks noChangeAspect="1" noChangeArrowheads="1"/>
          </p:cNvPicPr>
          <p:nvPr/>
        </p:nvPicPr>
        <p:blipFill>
          <a:blip r:embed="rId4" cstate="print"/>
          <a:srcRect/>
          <a:stretch>
            <a:fillRect/>
          </a:stretch>
        </p:blipFill>
        <p:spPr bwMode="auto">
          <a:xfrm>
            <a:off x="1143000" y="3581400"/>
            <a:ext cx="2574925" cy="2614612"/>
          </a:xfrm>
          <a:prstGeom prst="rect">
            <a:avLst/>
          </a:prstGeom>
          <a:noFill/>
        </p:spPr>
      </p:pic>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Types of Business ownership</a:t>
            </a:r>
            <a:br>
              <a:rPr lang="en-US" dirty="0" smtClean="0"/>
            </a:br>
            <a:r>
              <a:rPr lang="en-US" dirty="0" smtClean="0"/>
              <a:t>Standard 18.5</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a:buNone/>
            </a:pPr>
            <a:r>
              <a:rPr lang="en-US" sz="3400" b="1" dirty="0" smtClean="0"/>
              <a:t>Corporations (usually LARGE)</a:t>
            </a:r>
          </a:p>
          <a:p>
            <a:r>
              <a:rPr lang="en-US" sz="3400" dirty="0" smtClean="0"/>
              <a:t>legal entity with authority to act/have liability separate from owners (Advantages: limited liability, more money to invest, talented employees / Disadvantages: double taxation, expensive to incorporate, hard to terminate)</a:t>
            </a:r>
          </a:p>
          <a:p>
            <a:r>
              <a:rPr lang="en-US" sz="3400" b="1" dirty="0" smtClean="0"/>
              <a:t>Ford, Coca-Cola, IBM, Microsoft (now), Exxon Mobile, ATT, </a:t>
            </a:r>
            <a:r>
              <a:rPr lang="en-US" sz="3400" dirty="0" smtClean="0"/>
              <a:t> </a:t>
            </a:r>
            <a:r>
              <a:rPr lang="en-US" sz="3400" b="1" dirty="0" err="1" smtClean="0"/>
              <a:t>NewsCorp</a:t>
            </a:r>
            <a:r>
              <a:rPr lang="en-US" sz="3400" b="1" dirty="0" smtClean="0"/>
              <a:t>, TLC, </a:t>
            </a:r>
          </a:p>
          <a:p>
            <a:endParaRPr lang="en-US" sz="3400" dirty="0" smtClean="0"/>
          </a:p>
          <a:p>
            <a:endParaRPr lang="en-US" sz="3400" dirty="0" smtClean="0"/>
          </a:p>
          <a:p>
            <a:endParaRPr lang="en-US" dirty="0"/>
          </a:p>
        </p:txBody>
      </p:sp>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Is </a:t>
            </a:r>
            <a:r>
              <a:rPr lang="en-US" dirty="0" smtClean="0"/>
              <a:t>the business you wrote down </a:t>
            </a:r>
            <a:r>
              <a:rPr lang="en-US" dirty="0"/>
              <a:t>a </a:t>
            </a:r>
            <a:r>
              <a:rPr lang="en-US" b="1" dirty="0"/>
              <a:t>sole proprietor</a:t>
            </a:r>
            <a:r>
              <a:rPr lang="en-US" dirty="0"/>
              <a:t> (small business), </a:t>
            </a:r>
            <a:r>
              <a:rPr lang="en-US" b="1" dirty="0" smtClean="0"/>
              <a:t>partnership </a:t>
            </a:r>
            <a:r>
              <a:rPr lang="en-US" dirty="0" smtClean="0"/>
              <a:t>(Small business) </a:t>
            </a:r>
            <a:r>
              <a:rPr lang="en-US" dirty="0"/>
              <a:t>or </a:t>
            </a:r>
            <a:r>
              <a:rPr lang="en-US" b="1" dirty="0"/>
              <a:t>Corporations</a:t>
            </a:r>
            <a:r>
              <a:rPr lang="en-US" dirty="0"/>
              <a:t>? </a:t>
            </a:r>
            <a:endParaRPr lang="en-US" dirty="0" smtClean="0"/>
          </a:p>
          <a:p>
            <a:endParaRPr lang="en-US" dirty="0"/>
          </a:p>
          <a:p>
            <a:r>
              <a:rPr lang="en-US" dirty="0" smtClean="0"/>
              <a:t>How </a:t>
            </a:r>
            <a:r>
              <a:rPr lang="en-US" dirty="0"/>
              <a:t>many corporations started as one of the first 2 types, do you think</a:t>
            </a:r>
            <a:r>
              <a:rPr lang="en-US" dirty="0" smtClean="0"/>
              <a:t>?</a:t>
            </a:r>
          </a:p>
          <a:p>
            <a:r>
              <a:rPr lang="en-US" dirty="0" smtClean="0"/>
              <a:t>Do you support small business?</a:t>
            </a:r>
            <a:endParaRPr lang="en-US" dirty="0"/>
          </a:p>
          <a:p>
            <a:endParaRPr lang="en-US" dirty="0"/>
          </a:p>
        </p:txBody>
      </p:sp>
    </p:spTree>
    <p:extLst>
      <p:ext uri="{BB962C8B-B14F-4D97-AF65-F5344CB8AC3E}">
        <p14:creationId xmlns:p14="http://schemas.microsoft.com/office/powerpoint/2010/main" val="1693835437"/>
      </p:ext>
    </p:extLst>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4525963"/>
          </a:xfrm>
        </p:spPr>
        <p:txBody>
          <a:bodyPr>
            <a:normAutofit fontScale="92500" lnSpcReduction="20000"/>
          </a:bodyPr>
          <a:lstStyle/>
          <a:p>
            <a:pPr algn="ctr"/>
            <a:endParaRPr lang="en-US" dirty="0" smtClean="0"/>
          </a:p>
          <a:p>
            <a:pPr algn="ctr"/>
            <a:r>
              <a:rPr lang="en-US" dirty="0" smtClean="0"/>
              <a:t>All of these business depend on </a:t>
            </a:r>
            <a:r>
              <a:rPr lang="en-US" sz="10800" dirty="0" smtClean="0"/>
              <a:t>Marketing</a:t>
            </a:r>
          </a:p>
          <a:p>
            <a:pPr algn="ctr"/>
            <a:r>
              <a:rPr lang="en-US" sz="4000" dirty="0" smtClean="0"/>
              <a:t>To set up their business</a:t>
            </a:r>
          </a:p>
          <a:p>
            <a:pPr algn="ctr"/>
            <a:r>
              <a:rPr lang="en-US" sz="4000" dirty="0" smtClean="0"/>
              <a:t>To inform people about their product</a:t>
            </a:r>
          </a:p>
          <a:p>
            <a:pPr algn="ctr"/>
            <a:r>
              <a:rPr lang="en-US" sz="4000" dirty="0" smtClean="0"/>
              <a:t>To sell their product</a:t>
            </a:r>
          </a:p>
          <a:p>
            <a:pPr algn="ctr"/>
            <a:r>
              <a:rPr lang="en-US" sz="4000" dirty="0" smtClean="0"/>
              <a:t>To make a profit</a:t>
            </a:r>
            <a:endParaRPr lang="en-US" sz="4000" dirty="0"/>
          </a:p>
        </p:txBody>
      </p:sp>
      <p:pic>
        <p:nvPicPr>
          <p:cNvPr id="1026" name="Picture 2" descr="http://coactsolution.com/wp-content/uploads/2013/12/banner.jpg"/>
          <p:cNvPicPr>
            <a:picLocks noChangeAspect="1" noChangeArrowheads="1"/>
          </p:cNvPicPr>
          <p:nvPr/>
        </p:nvPicPr>
        <p:blipFill>
          <a:blip r:embed="rId3" cstate="print"/>
          <a:srcRect/>
          <a:stretch>
            <a:fillRect/>
          </a:stretch>
        </p:blipFill>
        <p:spPr bwMode="auto">
          <a:xfrm>
            <a:off x="1219200" y="4540970"/>
            <a:ext cx="6934200" cy="2208936"/>
          </a:xfrm>
          <a:prstGeom prst="rect">
            <a:avLst/>
          </a:prstGeom>
          <a:noFill/>
        </p:spPr>
      </p:pic>
    </p:spTree>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Successful Marketing considerations Include</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a:t>
            </a:r>
          </a:p>
        </p:txBody>
      </p:sp>
      <p:sp>
        <p:nvSpPr>
          <p:cNvPr id="3" name="Content Placeholder 2"/>
          <p:cNvSpPr>
            <a:spLocks noGrp="1"/>
          </p:cNvSpPr>
          <p:nvPr>
            <p:ph idx="1"/>
          </p:nvPr>
        </p:nvSpPr>
        <p:spPr/>
        <p:txBody>
          <a:bodyPr>
            <a:normAutofit/>
          </a:bodyPr>
          <a:lstStyle/>
          <a:p>
            <a:r>
              <a:rPr lang="en-US" sz="5400" b="1" dirty="0" smtClean="0">
                <a:latin typeface="Agency FB" pitchFamily="34" charset="0"/>
              </a:rPr>
              <a:t>P</a:t>
            </a:r>
            <a:r>
              <a:rPr lang="en-US" sz="5400" dirty="0" smtClean="0">
                <a:latin typeface="Agency FB" pitchFamily="34" charset="0"/>
              </a:rPr>
              <a:t>roduct </a:t>
            </a:r>
            <a:r>
              <a:rPr lang="en-US" sz="5400" smtClean="0">
                <a:latin typeface="Agency FB" pitchFamily="34" charset="0"/>
              </a:rPr>
              <a:t>(branding)</a:t>
            </a:r>
            <a:endParaRPr lang="en-US" sz="5400" dirty="0" smtClean="0">
              <a:latin typeface="Agency FB" pitchFamily="34" charset="0"/>
            </a:endParaRPr>
          </a:p>
          <a:p>
            <a:r>
              <a:rPr lang="en-US" sz="5400" b="1" dirty="0" smtClean="0">
                <a:latin typeface="Agency FB" pitchFamily="34" charset="0"/>
              </a:rPr>
              <a:t>P</a:t>
            </a:r>
            <a:r>
              <a:rPr lang="en-US" sz="5400" dirty="0" smtClean="0">
                <a:latin typeface="Agency FB" pitchFamily="34" charset="0"/>
              </a:rPr>
              <a:t>rice</a:t>
            </a:r>
            <a:endParaRPr lang="en-US" sz="5400" dirty="0">
              <a:latin typeface="Agency FB" pitchFamily="34" charset="0"/>
            </a:endParaRPr>
          </a:p>
          <a:p>
            <a:r>
              <a:rPr lang="en-US" sz="5400" b="1" dirty="0" smtClean="0">
                <a:latin typeface="Agency FB" pitchFamily="34" charset="0"/>
              </a:rPr>
              <a:t>P</a:t>
            </a:r>
            <a:r>
              <a:rPr lang="en-US" sz="5400" dirty="0" smtClean="0">
                <a:latin typeface="Agency FB" pitchFamily="34" charset="0"/>
              </a:rPr>
              <a:t>lace of Purchase</a:t>
            </a:r>
            <a:endParaRPr lang="en-US" sz="5400" dirty="0">
              <a:latin typeface="Agency FB" pitchFamily="34" charset="0"/>
            </a:endParaRPr>
          </a:p>
          <a:p>
            <a:r>
              <a:rPr lang="en-US" sz="5400" b="1" dirty="0" smtClean="0">
                <a:latin typeface="Agency FB" pitchFamily="34" charset="0"/>
              </a:rPr>
              <a:t>P</a:t>
            </a:r>
            <a:r>
              <a:rPr lang="en-US" sz="5400" dirty="0" smtClean="0">
                <a:latin typeface="Agency FB" pitchFamily="34" charset="0"/>
              </a:rPr>
              <a:t>romotional ideas for advertising</a:t>
            </a:r>
            <a:endParaRPr lang="en-US" sz="5400" dirty="0">
              <a:latin typeface="Agency FB" pitchFamily="34" charset="0"/>
            </a:endParaRPr>
          </a:p>
        </p:txBody>
      </p:sp>
      <p:pic>
        <p:nvPicPr>
          <p:cNvPr id="5" name="Picture 4" descr="marketingmixdiagram.jpg"/>
          <p:cNvPicPr>
            <a:picLocks noChangeAspect="1"/>
          </p:cNvPicPr>
          <p:nvPr/>
        </p:nvPicPr>
        <p:blipFill>
          <a:blip r:embed="rId3" cstate="print"/>
          <a:stretch>
            <a:fillRect/>
          </a:stretch>
        </p:blipFill>
        <p:spPr>
          <a:xfrm>
            <a:off x="5486400" y="1371600"/>
            <a:ext cx="2703443" cy="3251200"/>
          </a:xfrm>
          <a:prstGeom prst="rect">
            <a:avLst/>
          </a:prstGeom>
          <a:ln>
            <a:solidFill>
              <a:schemeClr val="tx1"/>
            </a:solidFill>
          </a:ln>
        </p:spPr>
      </p:pic>
      <p:sp>
        <p:nvSpPr>
          <p:cNvPr id="6" name="TextBox 5"/>
          <p:cNvSpPr txBox="1"/>
          <p:nvPr/>
        </p:nvSpPr>
        <p:spPr>
          <a:xfrm>
            <a:off x="2286000" y="5638800"/>
            <a:ext cx="5257800" cy="923330"/>
          </a:xfrm>
          <a:prstGeom prst="rect">
            <a:avLst/>
          </a:prstGeom>
          <a:noFill/>
        </p:spPr>
        <p:txBody>
          <a:bodyPr wrap="square" rtlCol="0">
            <a:spAutoFit/>
          </a:bodyPr>
          <a:lstStyle/>
          <a:p>
            <a:r>
              <a:rPr lang="en-US" dirty="0" smtClean="0"/>
              <a:t>Some Companies have a branding so strong(logos, brand names) that they are familiar even without the company name included.</a:t>
            </a:r>
            <a:endParaRPr lang="en-US" dirty="0"/>
          </a:p>
        </p:txBody>
      </p:sp>
    </p:spTree>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066800"/>
            <a:ext cx="7848600" cy="4267200"/>
          </a:xfrm>
        </p:spPr>
        <p:txBody>
          <a:bodyPr/>
          <a:lstStyle/>
          <a:p>
            <a:pPr eaLnBrk="1" hangingPunct="1"/>
            <a:r>
              <a:rPr lang="en-US" sz="8800" smtClean="0"/>
              <a:t>Brands and Business Logos</a:t>
            </a:r>
          </a:p>
        </p:txBody>
      </p:sp>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apple_logo"/>
          <p:cNvPicPr>
            <a:picLocks noChangeAspect="1" noChangeArrowheads="1"/>
          </p:cNvPicPr>
          <p:nvPr/>
        </p:nvPicPr>
        <p:blipFill>
          <a:blip r:embed="rId3" cstate="print"/>
          <a:srcRect/>
          <a:stretch>
            <a:fillRect/>
          </a:stretch>
        </p:blipFill>
        <p:spPr bwMode="auto">
          <a:xfrm>
            <a:off x="2185988" y="1143000"/>
            <a:ext cx="4772025" cy="45720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a:xfrm>
            <a:off x="457200" y="274638"/>
            <a:ext cx="8229600" cy="6278562"/>
          </a:xfrm>
        </p:spPr>
        <p:txBody>
          <a:bodyPr/>
          <a:lstStyle/>
          <a:p>
            <a:pPr eaLnBrk="1" hangingPunct="1"/>
            <a:r>
              <a:rPr lang="en-US" sz="8800" smtClean="0"/>
              <a:t>Apple Computers</a:t>
            </a:r>
          </a:p>
        </p:txBody>
      </p:sp>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epsi_logo"/>
          <p:cNvPicPr>
            <a:picLocks noChangeAspect="1" noChangeArrowheads="1"/>
          </p:cNvPicPr>
          <p:nvPr/>
        </p:nvPicPr>
        <p:blipFill>
          <a:blip r:embed="rId3" cstate="print"/>
          <a:srcRect/>
          <a:stretch>
            <a:fillRect/>
          </a:stretch>
        </p:blipFill>
        <p:spPr bwMode="auto">
          <a:xfrm>
            <a:off x="2414588" y="1352550"/>
            <a:ext cx="4314825" cy="41529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274638"/>
            <a:ext cx="8229600" cy="6278562"/>
          </a:xfrm>
        </p:spPr>
        <p:txBody>
          <a:bodyPr/>
          <a:lstStyle/>
          <a:p>
            <a:pPr eaLnBrk="1" hangingPunct="1"/>
            <a:r>
              <a:rPr lang="en-US" sz="8800" smtClean="0"/>
              <a:t>Pepsi-Cola</a:t>
            </a:r>
          </a:p>
        </p:txBody>
      </p:sp>
    </p:spTree>
  </p:cSld>
  <p:clrMapOvr>
    <a:masterClrMapping/>
  </p:clrMapOvr>
  <p:transition>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MLB Logo"/>
          <p:cNvPicPr>
            <a:picLocks noChangeAspect="1" noChangeArrowheads="1"/>
          </p:cNvPicPr>
          <p:nvPr/>
        </p:nvPicPr>
        <p:blipFill>
          <a:blip r:embed="rId3" cstate="print"/>
          <a:srcRect/>
          <a:stretch>
            <a:fillRect/>
          </a:stretch>
        </p:blipFill>
        <p:spPr bwMode="auto">
          <a:xfrm>
            <a:off x="615950" y="1206500"/>
            <a:ext cx="7912100" cy="44450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US" b="1" dirty="0" smtClean="0">
                <a:latin typeface="Adobe Gothic Std B" panose="020B0800000000000000" pitchFamily="34" charset="-128"/>
                <a:ea typeface="Adobe Gothic Std B" panose="020B0800000000000000" pitchFamily="34" charset="-128"/>
              </a:rPr>
              <a:t>Welcome!</a:t>
            </a:r>
            <a:br>
              <a:rPr lang="en-US" b="1" dirty="0" smtClean="0">
                <a:latin typeface="Adobe Gothic Std B" panose="020B0800000000000000" pitchFamily="34" charset="-128"/>
                <a:ea typeface="Adobe Gothic Std B" panose="020B0800000000000000" pitchFamily="34" charset="-128"/>
              </a:rPr>
            </a:br>
            <a:r>
              <a:rPr lang="en-US" b="1" dirty="0" smtClean="0">
                <a:latin typeface="Adobe Gothic Std B" panose="020B0800000000000000" pitchFamily="34" charset="-128"/>
                <a:ea typeface="Adobe Gothic Std B" panose="020B0800000000000000" pitchFamily="34" charset="-128"/>
              </a:rPr>
              <a:t>“Best Buys”</a:t>
            </a:r>
            <a:br>
              <a:rPr lang="en-US" b="1" dirty="0" smtClean="0">
                <a:latin typeface="Adobe Gothic Std B" panose="020B0800000000000000" pitchFamily="34" charset="-128"/>
                <a:ea typeface="Adobe Gothic Std B" panose="020B0800000000000000" pitchFamily="34" charset="-128"/>
              </a:rPr>
            </a:br>
            <a:r>
              <a:rPr lang="en-US" b="1" dirty="0" smtClean="0">
                <a:latin typeface="Adobe Gothic Std B" panose="020B0800000000000000" pitchFamily="34" charset="-128"/>
                <a:ea typeface="Adobe Gothic Std B" panose="020B0800000000000000" pitchFamily="34" charset="-128"/>
              </a:rPr>
              <a:t> Board of Directors Discussion</a:t>
            </a:r>
            <a:endParaRPr lang="en-US" b="1" dirty="0">
              <a:latin typeface="Adobe Gothic Std B" panose="020B0800000000000000" pitchFamily="34" charset="-128"/>
              <a:ea typeface="Adobe Gothic Std B" panose="020B0800000000000000" pitchFamily="34" charset="-128"/>
            </a:endParaRPr>
          </a:p>
        </p:txBody>
      </p:sp>
      <p:sp>
        <p:nvSpPr>
          <p:cNvPr id="3" name="Content Placeholder 2"/>
          <p:cNvSpPr>
            <a:spLocks noGrp="1"/>
          </p:cNvSpPr>
          <p:nvPr>
            <p:ph idx="1"/>
          </p:nvPr>
        </p:nvSpPr>
        <p:spPr>
          <a:xfrm>
            <a:off x="457200" y="2209800"/>
            <a:ext cx="8229600" cy="3916363"/>
          </a:xfrm>
        </p:spPr>
        <p:txBody>
          <a:bodyPr/>
          <a:lstStyle/>
          <a:p>
            <a:r>
              <a:rPr lang="en-US" sz="5400" dirty="0" smtClean="0"/>
              <a:t>We need to choose several new products to display and sell in our store for the spring season.</a:t>
            </a:r>
          </a:p>
          <a:p>
            <a:endParaRPr lang="en-US" dirty="0"/>
          </a:p>
        </p:txBody>
      </p:sp>
    </p:spTree>
    <p:extLst>
      <p:ext uri="{BB962C8B-B14F-4D97-AF65-F5344CB8AC3E}">
        <p14:creationId xmlns:p14="http://schemas.microsoft.com/office/powerpoint/2010/main" val="2794735139"/>
      </p:ext>
    </p:extLst>
  </p:cSld>
  <p:clrMapOvr>
    <a:masterClrMapping/>
  </p:clrMapOvr>
  <p:transition>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81000" y="274638"/>
            <a:ext cx="8305800" cy="6202362"/>
          </a:xfrm>
        </p:spPr>
        <p:txBody>
          <a:bodyPr/>
          <a:lstStyle/>
          <a:p>
            <a:pPr eaLnBrk="1" hangingPunct="1"/>
            <a:r>
              <a:rPr lang="en-US" sz="8800" smtClean="0"/>
              <a:t>Major League Baseball</a:t>
            </a:r>
          </a:p>
        </p:txBody>
      </p:sp>
    </p:spTree>
  </p:cSld>
  <p:clrMapOvr>
    <a:masterClrMapping/>
  </p:clrMapOvr>
  <p:transition>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onda_logo"/>
          <p:cNvPicPr>
            <a:picLocks noChangeAspect="1" noChangeArrowheads="1"/>
          </p:cNvPicPr>
          <p:nvPr/>
        </p:nvPicPr>
        <p:blipFill>
          <a:blip r:embed="rId3" cstate="print"/>
          <a:srcRect/>
          <a:stretch>
            <a:fillRect/>
          </a:stretch>
        </p:blipFill>
        <p:spPr bwMode="auto">
          <a:xfrm>
            <a:off x="1714500" y="1498600"/>
            <a:ext cx="5715000" cy="38608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74638"/>
            <a:ext cx="8229600" cy="6126162"/>
          </a:xfrm>
        </p:spPr>
        <p:txBody>
          <a:bodyPr/>
          <a:lstStyle/>
          <a:p>
            <a:pPr eaLnBrk="1" hangingPunct="1"/>
            <a:r>
              <a:rPr lang="en-US" sz="8800" smtClean="0"/>
              <a:t>Honda</a:t>
            </a:r>
          </a:p>
        </p:txBody>
      </p:sp>
    </p:spTree>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att-logo"/>
          <p:cNvPicPr>
            <a:picLocks noChangeAspect="1" noChangeArrowheads="1"/>
          </p:cNvPicPr>
          <p:nvPr/>
        </p:nvPicPr>
        <p:blipFill>
          <a:blip r:embed="rId3" cstate="print"/>
          <a:srcRect/>
          <a:stretch>
            <a:fillRect/>
          </a:stretch>
        </p:blipFill>
        <p:spPr bwMode="auto">
          <a:xfrm>
            <a:off x="3019425" y="1852613"/>
            <a:ext cx="3105150" cy="3152775"/>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274638"/>
            <a:ext cx="8229600" cy="6278562"/>
          </a:xfrm>
        </p:spPr>
        <p:txBody>
          <a:bodyPr/>
          <a:lstStyle/>
          <a:p>
            <a:pPr eaLnBrk="1" hangingPunct="1"/>
            <a:r>
              <a:rPr lang="en-US" sz="8800" smtClean="0"/>
              <a:t>AT&amp;T</a:t>
            </a:r>
          </a:p>
        </p:txBody>
      </p:sp>
    </p:spTree>
  </p:cSld>
  <p:clrMapOvr>
    <a:masterClrMapping/>
  </p:clrMapOvr>
  <p:transition>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windows-logo"/>
          <p:cNvPicPr>
            <a:picLocks noChangeAspect="1" noChangeArrowheads="1"/>
          </p:cNvPicPr>
          <p:nvPr/>
        </p:nvPicPr>
        <p:blipFill>
          <a:blip r:embed="rId3" cstate="print"/>
          <a:srcRect/>
          <a:stretch>
            <a:fillRect/>
          </a:stretch>
        </p:blipFill>
        <p:spPr bwMode="auto">
          <a:xfrm>
            <a:off x="2362200" y="1473200"/>
            <a:ext cx="4419600" cy="39116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6202362"/>
          </a:xfrm>
        </p:spPr>
        <p:txBody>
          <a:bodyPr/>
          <a:lstStyle/>
          <a:p>
            <a:pPr eaLnBrk="1" hangingPunct="1"/>
            <a:r>
              <a:rPr lang="en-US" sz="8800" smtClean="0"/>
              <a:t>Windows Operating System</a:t>
            </a:r>
          </a:p>
        </p:txBody>
      </p:sp>
    </p:spTree>
  </p:cSld>
  <p:clrMapOvr>
    <a:masterClrMapping/>
  </p:clrMapOvr>
  <p:transition>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ruitOfTheLoomLogo"/>
          <p:cNvPicPr>
            <a:picLocks noChangeAspect="1" noChangeArrowheads="1"/>
          </p:cNvPicPr>
          <p:nvPr/>
        </p:nvPicPr>
        <p:blipFill>
          <a:blip r:embed="rId3" cstate="print"/>
          <a:srcRect/>
          <a:stretch>
            <a:fillRect/>
          </a:stretch>
        </p:blipFill>
        <p:spPr bwMode="auto">
          <a:xfrm>
            <a:off x="2232025" y="2198688"/>
            <a:ext cx="4678363" cy="2459037"/>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274638"/>
            <a:ext cx="8229600" cy="6202362"/>
          </a:xfrm>
        </p:spPr>
        <p:txBody>
          <a:bodyPr/>
          <a:lstStyle/>
          <a:p>
            <a:pPr eaLnBrk="1" hangingPunct="1"/>
            <a:r>
              <a:rPr lang="en-US" sz="8800" smtClean="0"/>
              <a:t>Fruit of the Loom</a:t>
            </a:r>
          </a:p>
        </p:txBody>
      </p:sp>
    </p:spTree>
  </p:cSld>
  <p:clrMapOvr>
    <a:masterClrMapping/>
  </p:clrMapOvr>
  <p:transition>
    <p:pull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VW_logo_1"/>
          <p:cNvPicPr>
            <a:picLocks noChangeAspect="1" noChangeArrowheads="1"/>
          </p:cNvPicPr>
          <p:nvPr/>
        </p:nvPicPr>
        <p:blipFill>
          <a:blip r:embed="rId3" cstate="print"/>
          <a:srcRect r="3751"/>
          <a:stretch>
            <a:fillRect/>
          </a:stretch>
        </p:blipFill>
        <p:spPr bwMode="auto">
          <a:xfrm>
            <a:off x="2743200" y="1549400"/>
            <a:ext cx="3519488" cy="3757613"/>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Business/Company </a:t>
            </a:r>
            <a:r>
              <a:rPr lang="en-US" dirty="0" err="1" smtClean="0"/>
              <a:t>Vocab</a:t>
            </a:r>
            <a:r>
              <a:rPr lang="en-US" dirty="0" smtClean="0"/>
              <a:t/>
            </a:r>
            <a:br>
              <a:rPr lang="en-US" dirty="0" smtClean="0"/>
            </a:br>
            <a:r>
              <a:rPr lang="en-US" dirty="0" smtClean="0"/>
              <a:t>Standard 18.1</a:t>
            </a:r>
            <a:endParaRPr lang="en-US" dirty="0"/>
          </a:p>
        </p:txBody>
      </p:sp>
      <p:sp>
        <p:nvSpPr>
          <p:cNvPr id="3" name="Content Placeholder 2"/>
          <p:cNvSpPr>
            <a:spLocks noGrp="1"/>
          </p:cNvSpPr>
          <p:nvPr>
            <p:ph idx="1"/>
          </p:nvPr>
        </p:nvSpPr>
        <p:spPr/>
        <p:txBody>
          <a:bodyPr>
            <a:normAutofit lnSpcReduction="10000"/>
          </a:bodyPr>
          <a:lstStyle/>
          <a:p>
            <a:r>
              <a:rPr lang="en-US" sz="6000" b="1" dirty="0" smtClean="0"/>
              <a:t>Entrepreneurship</a:t>
            </a:r>
            <a:r>
              <a:rPr lang="en-US" dirty="0" smtClean="0"/>
              <a:t>: </a:t>
            </a:r>
            <a:r>
              <a:rPr lang="en-US" sz="6000" dirty="0" smtClean="0"/>
              <a:t>process of creating and running a business, assuming the risk for (hopefully) profit</a:t>
            </a:r>
          </a:p>
          <a:p>
            <a:endParaRPr lang="en-US" dirty="0" smtClean="0"/>
          </a:p>
          <a:p>
            <a:endParaRPr lang="en-US" dirty="0"/>
          </a:p>
        </p:txBody>
      </p:sp>
    </p:spTree>
  </p:cSld>
  <p:clrMapOvr>
    <a:masterClrMapping/>
  </p:clrMapOvr>
  <p:transition>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274638"/>
            <a:ext cx="8229600" cy="6202362"/>
          </a:xfrm>
        </p:spPr>
        <p:txBody>
          <a:bodyPr/>
          <a:lstStyle/>
          <a:p>
            <a:pPr eaLnBrk="1" hangingPunct="1"/>
            <a:r>
              <a:rPr lang="en-US" sz="8800" smtClean="0"/>
              <a:t>Volkswagen</a:t>
            </a:r>
          </a:p>
        </p:txBody>
      </p:sp>
    </p:spTree>
  </p:cSld>
  <p:clrMapOvr>
    <a:masterClrMapping/>
  </p:clrMapOvr>
  <p:transition>
    <p:pull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logo_redcross0206"/>
          <p:cNvPicPr>
            <a:picLocks noChangeAspect="1" noChangeArrowheads="1"/>
          </p:cNvPicPr>
          <p:nvPr/>
        </p:nvPicPr>
        <p:blipFill>
          <a:blip r:embed="rId3" cstate="print"/>
          <a:srcRect/>
          <a:stretch>
            <a:fillRect/>
          </a:stretch>
        </p:blipFill>
        <p:spPr bwMode="auto">
          <a:xfrm>
            <a:off x="2819400" y="1676400"/>
            <a:ext cx="3573463" cy="3573463"/>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57200" y="274638"/>
            <a:ext cx="8229600" cy="6278562"/>
          </a:xfrm>
        </p:spPr>
        <p:txBody>
          <a:bodyPr/>
          <a:lstStyle/>
          <a:p>
            <a:pPr eaLnBrk="1" hangingPunct="1"/>
            <a:r>
              <a:rPr lang="en-US" sz="8800" smtClean="0"/>
              <a:t>American Red Cross</a:t>
            </a:r>
          </a:p>
        </p:txBody>
      </p:sp>
    </p:spTree>
  </p:cSld>
  <p:clrMapOvr>
    <a:masterClrMapping/>
  </p:clrMapOvr>
  <p:transition>
    <p:pull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3" descr="Shell logo"/>
          <p:cNvPicPr>
            <a:picLocks noChangeAspect="1" noChangeArrowheads="1"/>
          </p:cNvPicPr>
          <p:nvPr/>
        </p:nvPicPr>
        <p:blipFill>
          <a:blip r:embed="rId3" cstate="print"/>
          <a:srcRect/>
          <a:stretch>
            <a:fillRect/>
          </a:stretch>
        </p:blipFill>
        <p:spPr bwMode="auto">
          <a:xfrm>
            <a:off x="2190750" y="1214438"/>
            <a:ext cx="4762500" cy="4429125"/>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57200" y="274638"/>
            <a:ext cx="8229600" cy="6278562"/>
          </a:xfrm>
        </p:spPr>
        <p:txBody>
          <a:bodyPr/>
          <a:lstStyle/>
          <a:p>
            <a:pPr eaLnBrk="1" hangingPunct="1"/>
            <a:r>
              <a:rPr lang="en-US" sz="8800" smtClean="0"/>
              <a:t>Shell</a:t>
            </a:r>
          </a:p>
        </p:txBody>
      </p:sp>
    </p:spTree>
  </p:cSld>
  <p:clrMapOvr>
    <a:masterClrMapping/>
  </p:clrMapOvr>
  <p:transition>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ello_kitty"/>
          <p:cNvPicPr>
            <a:picLocks noChangeAspect="1" noChangeArrowheads="1"/>
          </p:cNvPicPr>
          <p:nvPr/>
        </p:nvPicPr>
        <p:blipFill>
          <a:blip r:embed="rId3" cstate="print"/>
          <a:srcRect/>
          <a:stretch>
            <a:fillRect/>
          </a:stretch>
        </p:blipFill>
        <p:spPr bwMode="auto">
          <a:xfrm>
            <a:off x="1981200" y="1371600"/>
            <a:ext cx="5037138" cy="4002088"/>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274638"/>
            <a:ext cx="8229600" cy="6126162"/>
          </a:xfrm>
        </p:spPr>
        <p:txBody>
          <a:bodyPr/>
          <a:lstStyle/>
          <a:p>
            <a:pPr eaLnBrk="1" hangingPunct="1"/>
            <a:r>
              <a:rPr lang="en-US" sz="8800" smtClean="0"/>
              <a:t>Hello Kitty</a:t>
            </a:r>
          </a:p>
        </p:txBody>
      </p:sp>
    </p:spTree>
  </p:cSld>
  <p:clrMapOvr>
    <a:masterClrMapping/>
  </p:clrMapOvr>
  <p:transition>
    <p:pull dir="l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usps logo"/>
          <p:cNvPicPr>
            <a:picLocks noChangeAspect="1" noChangeArrowheads="1"/>
          </p:cNvPicPr>
          <p:nvPr/>
        </p:nvPicPr>
        <p:blipFill>
          <a:blip r:embed="rId3" cstate="print"/>
          <a:srcRect/>
          <a:stretch>
            <a:fillRect/>
          </a:stretch>
        </p:blipFill>
        <p:spPr bwMode="auto">
          <a:xfrm>
            <a:off x="2743200" y="2138363"/>
            <a:ext cx="3657600" cy="2581275"/>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457200" y="274638"/>
            <a:ext cx="8229600" cy="6278562"/>
          </a:xfrm>
        </p:spPr>
        <p:txBody>
          <a:bodyPr/>
          <a:lstStyle/>
          <a:p>
            <a:pPr eaLnBrk="1" hangingPunct="1"/>
            <a:r>
              <a:rPr lang="en-US" sz="8800" smtClean="0"/>
              <a:t>United States Postal Service</a:t>
            </a:r>
          </a:p>
        </p:txBody>
      </p:sp>
    </p:spTree>
  </p:cSld>
  <p:clrMapOvr>
    <a:masterClrMapping/>
  </p:clrMapOvr>
  <p:transition>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Logo Updates</a:t>
            </a:r>
            <a:endParaRPr lang="en-US" dirty="0"/>
          </a:p>
        </p:txBody>
      </p:sp>
      <p:sp>
        <p:nvSpPr>
          <p:cNvPr id="3" name="Text Placeholder 2"/>
          <p:cNvSpPr>
            <a:spLocks noGrp="1"/>
          </p:cNvSpPr>
          <p:nvPr>
            <p:ph type="body" idx="1"/>
          </p:nvPr>
        </p:nvSpPr>
        <p:spPr/>
        <p:txBody>
          <a:bodyPr/>
          <a:lstStyle/>
          <a:p>
            <a:r>
              <a:rPr lang="en-US" dirty="0" smtClean="0"/>
              <a:t>Old one</a:t>
            </a:r>
            <a:endParaRPr lang="en-US" dirty="0"/>
          </a:p>
        </p:txBody>
      </p:sp>
      <p:sp>
        <p:nvSpPr>
          <p:cNvPr id="5" name="Text Placeholder 4"/>
          <p:cNvSpPr>
            <a:spLocks noGrp="1"/>
          </p:cNvSpPr>
          <p:nvPr>
            <p:ph type="body" sz="quarter" idx="3"/>
          </p:nvPr>
        </p:nvSpPr>
        <p:spPr/>
        <p:txBody>
          <a:bodyPr/>
          <a:lstStyle/>
          <a:p>
            <a:r>
              <a:rPr lang="en-US" dirty="0" smtClean="0"/>
              <a:t>Newer one</a:t>
            </a:r>
            <a:endParaRPr lang="en-US" dirty="0"/>
          </a:p>
        </p:txBody>
      </p:sp>
      <p:pic>
        <p:nvPicPr>
          <p:cNvPr id="7" name="irc_mi" descr="http://itthing.com/wp-content/uploads/CokeLUGc.jpg"/>
          <p:cNvPicPr>
            <a:picLocks noGrp="1"/>
          </p:cNvPicPr>
          <p:nvPr>
            <p:ph sz="half" idx="2"/>
          </p:nvPr>
        </p:nvPicPr>
        <p:blipFill>
          <a:blip r:embed="rId3" cstate="print"/>
          <a:srcRect/>
          <a:stretch>
            <a:fillRect/>
          </a:stretch>
        </p:blipFill>
        <p:spPr bwMode="auto">
          <a:xfrm>
            <a:off x="457200" y="2215481"/>
            <a:ext cx="4040188" cy="3870075"/>
          </a:xfrm>
          <a:prstGeom prst="rect">
            <a:avLst/>
          </a:prstGeom>
          <a:noFill/>
          <a:ln w="9525">
            <a:noFill/>
            <a:miter lim="800000"/>
            <a:headEnd/>
            <a:tailEnd/>
          </a:ln>
        </p:spPr>
      </p:pic>
      <p:pic>
        <p:nvPicPr>
          <p:cNvPr id="8" name="irc_mi" descr="http://www.theprintblog.com/wp-content/uploads/2013/03/CocaCola_4_NewCoke.jpeg"/>
          <p:cNvPicPr>
            <a:picLocks noGrp="1"/>
          </p:cNvPicPr>
          <p:nvPr>
            <p:ph sz="quarter" idx="4"/>
          </p:nvPr>
        </p:nvPicPr>
        <p:blipFill>
          <a:blip r:embed="rId4" cstate="print"/>
          <a:srcRect/>
          <a:stretch>
            <a:fillRect/>
          </a:stretch>
        </p:blipFill>
        <p:spPr bwMode="auto">
          <a:xfrm>
            <a:off x="4645025" y="3024789"/>
            <a:ext cx="4041775" cy="2251459"/>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Revenue</a:t>
            </a:r>
            <a:br>
              <a:rPr lang="en-US" dirty="0" smtClean="0"/>
            </a:br>
            <a:r>
              <a:rPr lang="en-US" dirty="0" smtClean="0"/>
              <a:t>Standard 18.7</a:t>
            </a:r>
            <a:endParaRPr lang="en-US" dirty="0"/>
          </a:p>
        </p:txBody>
      </p:sp>
      <p:sp>
        <p:nvSpPr>
          <p:cNvPr id="3" name="Content Placeholder 2"/>
          <p:cNvSpPr>
            <a:spLocks noGrp="1"/>
          </p:cNvSpPr>
          <p:nvPr>
            <p:ph idx="1"/>
          </p:nvPr>
        </p:nvSpPr>
        <p:spPr/>
        <p:txBody>
          <a:bodyPr/>
          <a:lstStyle/>
          <a:p>
            <a:r>
              <a:rPr lang="en-US" dirty="0" smtClean="0"/>
              <a:t>Total coming into the business</a:t>
            </a:r>
          </a:p>
          <a:p>
            <a:r>
              <a:rPr lang="en-US" dirty="0" smtClean="0"/>
              <a:t>(Gross profit)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362200"/>
            <a:ext cx="4114800" cy="4205951"/>
          </a:xfrm>
          <a:prstGeom prst="rect">
            <a:avLst/>
          </a:prstGeom>
        </p:spPr>
      </p:pic>
    </p:spTree>
  </p:cSld>
  <p:clrMapOvr>
    <a:masterClrMapping/>
  </p:clrMapOvr>
  <p:transition>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you say about the changes in the Apple Logo through the years?</a:t>
            </a:r>
            <a:endParaRPr lang="en-US" dirty="0"/>
          </a:p>
        </p:txBody>
      </p:sp>
      <p:pic>
        <p:nvPicPr>
          <p:cNvPr id="4" name="irc_mi" descr="http://www.7pride.com/uploads/editor/News_Images/evolution_of_the_apple_logo/evo_apple_logo.png"/>
          <p:cNvPicPr>
            <a:picLocks noGrp="1"/>
          </p:cNvPicPr>
          <p:nvPr>
            <p:ph idx="1"/>
          </p:nvPr>
        </p:nvPicPr>
        <p:blipFill>
          <a:blip r:embed="rId3" cstate="print"/>
          <a:srcRect/>
          <a:stretch>
            <a:fillRect/>
          </a:stretch>
        </p:blipFill>
        <p:spPr bwMode="auto">
          <a:xfrm>
            <a:off x="228600" y="1371600"/>
            <a:ext cx="8686800" cy="44958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this one?</a:t>
            </a:r>
            <a:endParaRPr lang="en-US"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7" name="irc_mi" descr="http://www.logolounge.com/article_images/artpics/art_100711_01.jpg"/>
          <p:cNvPicPr>
            <a:picLocks noGrp="1"/>
          </p:cNvPicPr>
          <p:nvPr>
            <p:ph sz="half" idx="2"/>
          </p:nvPr>
        </p:nvPicPr>
        <p:blipFill>
          <a:blip r:embed="rId3" cstate="print"/>
          <a:srcRect/>
          <a:stretch>
            <a:fillRect/>
          </a:stretch>
        </p:blipFill>
        <p:spPr bwMode="auto">
          <a:xfrm>
            <a:off x="572294" y="2917031"/>
            <a:ext cx="3810000" cy="2466975"/>
          </a:xfrm>
          <a:prstGeom prst="rect">
            <a:avLst/>
          </a:prstGeom>
          <a:noFill/>
          <a:ln w="9525">
            <a:noFill/>
            <a:miter lim="800000"/>
            <a:headEnd/>
            <a:tailEnd/>
          </a:ln>
        </p:spPr>
      </p:pic>
      <p:pic>
        <p:nvPicPr>
          <p:cNvPr id="8" name="irc_mi" descr="http://streetweardeals.com/wp-content/uploads/2013/06/martini10.jpg"/>
          <p:cNvPicPr>
            <a:picLocks noGrp="1"/>
          </p:cNvPicPr>
          <p:nvPr>
            <p:ph sz="quarter" idx="4"/>
          </p:nvPr>
        </p:nvPicPr>
        <p:blipFill>
          <a:blip r:embed="rId4" cstate="print"/>
          <a:srcRect/>
          <a:stretch>
            <a:fillRect/>
          </a:stretch>
        </p:blipFill>
        <p:spPr bwMode="auto">
          <a:xfrm>
            <a:off x="4645025" y="3160284"/>
            <a:ext cx="4041775" cy="198047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Mattel Toys</a:t>
            </a:r>
            <a:endParaRPr lang="en-US" dirty="0"/>
          </a:p>
        </p:txBody>
      </p:sp>
      <p:sp>
        <p:nvSpPr>
          <p:cNvPr id="3" name="Text Placeholder 2"/>
          <p:cNvSpPr>
            <a:spLocks noGrp="1"/>
          </p:cNvSpPr>
          <p:nvPr>
            <p:ph type="body" idx="1"/>
          </p:nvPr>
        </p:nvSpPr>
        <p:spPr/>
        <p:txBody>
          <a:bodyPr/>
          <a:lstStyle/>
          <a:p>
            <a:r>
              <a:rPr lang="en-US" dirty="0" smtClean="0"/>
              <a:t>Some change</a:t>
            </a:r>
            <a:endParaRPr lang="en-US" dirty="0"/>
          </a:p>
        </p:txBody>
      </p:sp>
      <p:sp>
        <p:nvSpPr>
          <p:cNvPr id="5" name="Text Placeholder 4"/>
          <p:cNvSpPr>
            <a:spLocks noGrp="1"/>
          </p:cNvSpPr>
          <p:nvPr>
            <p:ph type="body" sz="quarter" idx="3"/>
          </p:nvPr>
        </p:nvSpPr>
        <p:spPr/>
        <p:txBody>
          <a:bodyPr/>
          <a:lstStyle/>
          <a:p>
            <a:r>
              <a:rPr lang="en-US" dirty="0" smtClean="0"/>
              <a:t>A lot</a:t>
            </a:r>
            <a:endParaRPr lang="en-US" dirty="0"/>
          </a:p>
        </p:txBody>
      </p:sp>
      <p:pic>
        <p:nvPicPr>
          <p:cNvPr id="7" name="irc_mi" descr="http://barbielistholland.files.wordpress.com/2007/05/matelvig.jpg"/>
          <p:cNvPicPr>
            <a:picLocks noGrp="1"/>
          </p:cNvPicPr>
          <p:nvPr>
            <p:ph sz="half" idx="2"/>
          </p:nvPr>
        </p:nvPicPr>
        <p:blipFill>
          <a:blip r:embed="rId3" cstate="print"/>
          <a:srcRect/>
          <a:stretch>
            <a:fillRect/>
          </a:stretch>
        </p:blipFill>
        <p:spPr bwMode="auto">
          <a:xfrm>
            <a:off x="892334" y="2730151"/>
            <a:ext cx="3169920" cy="2840736"/>
          </a:xfrm>
          <a:prstGeom prst="rect">
            <a:avLst/>
          </a:prstGeom>
          <a:noFill/>
          <a:ln w="9525">
            <a:noFill/>
            <a:miter lim="800000"/>
            <a:headEnd/>
            <a:tailEnd/>
          </a:ln>
        </p:spPr>
      </p:pic>
      <p:pic>
        <p:nvPicPr>
          <p:cNvPr id="8" name="Content Placeholder 7"/>
          <p:cNvPicPr>
            <a:picLocks noGrp="1"/>
          </p:cNvPicPr>
          <p:nvPr>
            <p:ph sz="quarter" idx="4"/>
          </p:nvPr>
        </p:nvPicPr>
        <p:blipFill>
          <a:blip r:embed="rId4" cstate="print"/>
          <a:srcRect/>
          <a:stretch>
            <a:fillRect/>
          </a:stretch>
        </p:blipFill>
        <p:spPr bwMode="auto">
          <a:xfrm>
            <a:off x="5990471" y="3475077"/>
            <a:ext cx="1350883" cy="1350883"/>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not so much</a:t>
            </a:r>
            <a:endParaRPr lang="en-US" dirty="0"/>
          </a:p>
        </p:txBody>
      </p:sp>
      <p:sp>
        <p:nvSpPr>
          <p:cNvPr id="3" name="Text Placeholder 2"/>
          <p:cNvSpPr>
            <a:spLocks noGrp="1"/>
          </p:cNvSpPr>
          <p:nvPr>
            <p:ph type="body" idx="1"/>
          </p:nvPr>
        </p:nvSpPr>
        <p:spPr/>
        <p:txBody>
          <a:bodyPr/>
          <a:lstStyle/>
          <a:p>
            <a:r>
              <a:rPr lang="en-US" dirty="0" smtClean="0"/>
              <a:t>Old one</a:t>
            </a:r>
            <a:endParaRPr lang="en-US" dirty="0"/>
          </a:p>
        </p:txBody>
      </p:sp>
      <p:sp>
        <p:nvSpPr>
          <p:cNvPr id="5" name="Text Placeholder 4"/>
          <p:cNvSpPr>
            <a:spLocks noGrp="1"/>
          </p:cNvSpPr>
          <p:nvPr>
            <p:ph type="body" sz="quarter" idx="3"/>
          </p:nvPr>
        </p:nvSpPr>
        <p:spPr/>
        <p:txBody>
          <a:bodyPr/>
          <a:lstStyle/>
          <a:p>
            <a:r>
              <a:rPr lang="en-US" dirty="0" smtClean="0"/>
              <a:t>New one</a:t>
            </a:r>
            <a:endParaRPr lang="en-US" dirty="0"/>
          </a:p>
        </p:txBody>
      </p:sp>
      <p:pic>
        <p:nvPicPr>
          <p:cNvPr id="7" name="irc_mi" descr="http://247wallst.files.wordpress.com/2012/11/deere-logo.jpg?w=400"/>
          <p:cNvPicPr>
            <a:picLocks noGrp="1"/>
          </p:cNvPicPr>
          <p:nvPr>
            <p:ph sz="half" idx="2"/>
          </p:nvPr>
        </p:nvPicPr>
        <p:blipFill>
          <a:blip r:embed="rId3" cstate="print"/>
          <a:srcRect/>
          <a:stretch>
            <a:fillRect/>
          </a:stretch>
        </p:blipFill>
        <p:spPr bwMode="auto">
          <a:xfrm>
            <a:off x="457200" y="2761704"/>
            <a:ext cx="4040188" cy="2777629"/>
          </a:xfrm>
          <a:prstGeom prst="rect">
            <a:avLst/>
          </a:prstGeom>
          <a:noFill/>
          <a:ln w="9525">
            <a:noFill/>
            <a:miter lim="800000"/>
            <a:headEnd/>
            <a:tailEnd/>
          </a:ln>
        </p:spPr>
      </p:pic>
      <p:pic>
        <p:nvPicPr>
          <p:cNvPr id="8" name="irc_mi" descr="http://247wallst.files.wordpress.com/2012/11/deere-logo.jpg?w=400"/>
          <p:cNvPicPr>
            <a:picLocks noGrp="1"/>
          </p:cNvPicPr>
          <p:nvPr>
            <p:ph sz="quarter" idx="4"/>
          </p:nvPr>
        </p:nvPicPr>
        <p:blipFill>
          <a:blip r:embed="rId3" cstate="print"/>
          <a:srcRect/>
          <a:stretch>
            <a:fillRect/>
          </a:stretch>
        </p:blipFill>
        <p:spPr bwMode="auto">
          <a:xfrm>
            <a:off x="4645025" y="2761159"/>
            <a:ext cx="4041775" cy="277872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normAutofit/>
          </a:bodyPr>
          <a:lstStyle/>
          <a:p>
            <a:r>
              <a:rPr lang="en-US" dirty="0" smtClean="0"/>
              <a:t>Every year, people are hired by companies to sell (or market)</a:t>
            </a:r>
            <a:br>
              <a:rPr lang="en-US" dirty="0" smtClean="0"/>
            </a:br>
            <a:r>
              <a:rPr lang="en-US" dirty="0" smtClean="0"/>
              <a:t>their projects.</a:t>
            </a:r>
            <a:endParaRPr lang="en-US" dirty="0"/>
          </a:p>
        </p:txBody>
      </p:sp>
    </p:spTree>
    <p:extLst>
      <p:ext uri="{BB962C8B-B14F-4D97-AF65-F5344CB8AC3E}">
        <p14:creationId xmlns:p14="http://schemas.microsoft.com/office/powerpoint/2010/main" val="509671186"/>
      </p:ext>
    </p:extLst>
  </p:cSld>
  <p:clrMapOvr>
    <a:masterClrMapping/>
  </p:clrMapOvr>
  <p:transition>
    <p:pull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work for a technology company. A company that wants a PROFIT.</a:t>
            </a:r>
          </a:p>
          <a:p>
            <a:r>
              <a:rPr lang="en-US" dirty="0" smtClean="0"/>
              <a:t>Best Buys is considering one of your products in their store. Your company wants you to MARKET a technology product for them. (Sales pitch it)</a:t>
            </a:r>
          </a:p>
          <a:p>
            <a:r>
              <a:rPr lang="en-US" dirty="0" smtClean="0"/>
              <a:t>Using the 4 P’s of Marketing, prepare a presentation that will “wow” the corporate execs! See your directions for specifics.</a:t>
            </a:r>
          </a:p>
          <a:p>
            <a:r>
              <a:rPr lang="en-US" dirty="0" smtClean="0"/>
              <a:t>Here are the 4 P’s of Marketing again:</a:t>
            </a:r>
            <a:br>
              <a:rPr lang="en-US" dirty="0" smtClean="0"/>
            </a:br>
            <a:r>
              <a:rPr lang="en-US" dirty="0" smtClean="0"/>
              <a:t>(Standard 17.3)</a:t>
            </a:r>
          </a:p>
        </p:txBody>
      </p:sp>
    </p:spTree>
  </p:cSld>
  <p:clrMapOvr>
    <a:masterClrMapping/>
  </p:clrMapOvr>
  <p:transition>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600200" cy="4221162"/>
          </a:xfrm>
        </p:spPr>
        <p:txBody>
          <a:bodyPr vert="horz" lIns="91440" tIns="45720" rIns="91440" bIns="45720" rtlCol="0" anchor="ctr">
            <a:normAutofit/>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4</a:t>
            </a:r>
            <a:b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b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P’s</a:t>
            </a:r>
            <a:b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b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of Marketing</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endParaRPr>
          </a:p>
        </p:txBody>
      </p:sp>
      <p:pic>
        <p:nvPicPr>
          <p:cNvPr id="7" name="Content Placeholder 6" descr="4ps_marketing_mix_l.jpg"/>
          <p:cNvPicPr>
            <a:picLocks noGrp="1" noChangeAspect="1"/>
          </p:cNvPicPr>
          <p:nvPr>
            <p:ph idx="1"/>
          </p:nvPr>
        </p:nvPicPr>
        <p:blipFill>
          <a:blip r:embed="rId4" cstate="print"/>
          <a:stretch>
            <a:fillRect/>
          </a:stretch>
        </p:blipFill>
        <p:spPr>
          <a:xfrm>
            <a:off x="2667000" y="228600"/>
            <a:ext cx="6239268" cy="6402653"/>
          </a:xfrm>
        </p:spPr>
      </p:pic>
    </p:spTree>
  </p:cSld>
  <p:clrMapOvr>
    <a:masterClrMapping/>
  </p:clrMapOvr>
  <p:transition>
    <p:pull dir="lu"/>
    <p:sndAc>
      <p:stSnd>
        <p:snd r:embed="rId3" name="applause.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Sales Pitch</a:t>
            </a:r>
            <a:endParaRPr lang="en-US" dirty="0"/>
          </a:p>
        </p:txBody>
      </p:sp>
      <p:sp>
        <p:nvSpPr>
          <p:cNvPr id="3" name="Content Placeholder 2"/>
          <p:cNvSpPr>
            <a:spLocks noGrp="1"/>
          </p:cNvSpPr>
          <p:nvPr>
            <p:ph idx="1"/>
          </p:nvPr>
        </p:nvSpPr>
        <p:spPr/>
        <p:txBody>
          <a:bodyPr/>
          <a:lstStyle/>
          <a:p>
            <a:endParaRPr lang="en-US" dirty="0" smtClean="0"/>
          </a:p>
          <a:p>
            <a:r>
              <a:rPr lang="en-US" dirty="0" smtClean="0"/>
              <a:t>In a Sales Pitch, you need to be very knowledgeable about your product, and how to sell it.</a:t>
            </a:r>
          </a:p>
          <a:p>
            <a:r>
              <a:rPr lang="en-US" dirty="0" smtClean="0"/>
              <a:t>You will be presenting…. </a:t>
            </a:r>
          </a:p>
          <a:p>
            <a:r>
              <a:rPr lang="en-US" dirty="0" smtClean="0"/>
              <a:t>Here’s how to be a good salesman….</a:t>
            </a:r>
          </a:p>
          <a:p>
            <a:endParaRPr lang="en-US" dirty="0"/>
          </a:p>
        </p:txBody>
      </p:sp>
    </p:spTree>
  </p:cSld>
  <p:clrMapOvr>
    <a:masterClrMapping/>
  </p:clrMapOvr>
  <p:transition>
    <p:pull dir="l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rmAutofit/>
          </a:bodyPr>
          <a:lstStyle/>
          <a:p>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What is a good presentation?</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endParaRPr>
          </a:p>
        </p:txBody>
      </p:sp>
      <p:sp>
        <p:nvSpPr>
          <p:cNvPr id="3" name="Subtitle 2"/>
          <p:cNvSpPr>
            <a:spLocks noGrp="1"/>
          </p:cNvSpPr>
          <p:nvPr>
            <p:ph type="subTitle" idx="1"/>
          </p:nvPr>
        </p:nvSpPr>
        <p:spPr>
          <a:xfrm>
            <a:off x="1295400" y="4267200"/>
            <a:ext cx="6400800" cy="1752600"/>
          </a:xfrm>
        </p:spPr>
        <p:txBody>
          <a:bodyPr/>
          <a:lstStyle/>
          <a:p>
            <a:r>
              <a:rPr lang="en-US"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gency FB" pitchFamily="34" charset="0"/>
              </a:rPr>
              <a:t>The Do’s and Don’t of PowerPoint</a:t>
            </a:r>
            <a:br>
              <a:rPr lang="en-US"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gency FB" pitchFamily="34" charset="0"/>
              </a:rPr>
            </a:br>
            <a:r>
              <a:rPr lang="en-US"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gency FB" pitchFamily="34" charset="0"/>
              </a:rPr>
              <a:t>Standard 16.6 and</a:t>
            </a:r>
          </a:p>
          <a:p>
            <a:r>
              <a:rPr lang="en-US"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gency FB" pitchFamily="34" charset="0"/>
              </a:rPr>
              <a:t>Core Standard 17 (all)</a:t>
            </a:r>
            <a:endParaRPr lang="en-US"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gency FB" pitchFamily="34" charset="0"/>
            </a:endParaRPr>
          </a:p>
        </p:txBody>
      </p:sp>
      <p:sp>
        <p:nvSpPr>
          <p:cNvPr id="4" name="Rounded Rectangle 3"/>
          <p:cNvSpPr/>
          <p:nvPr/>
        </p:nvSpPr>
        <p:spPr>
          <a:xfrm>
            <a:off x="762000" y="304800"/>
            <a:ext cx="79248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Selling a product is all about communication.</a:t>
            </a:r>
          </a:p>
          <a:p>
            <a:pPr algn="ctr"/>
            <a:r>
              <a:rPr lang="en-US" dirty="0" smtClean="0"/>
              <a:t>It is showing you are KNOWLEDGEABLE</a:t>
            </a:r>
          </a:p>
          <a:p>
            <a:pPr algn="ctr"/>
            <a:r>
              <a:rPr lang="en-US" dirty="0" smtClean="0"/>
              <a:t>And ENTHUSIASTIC, </a:t>
            </a:r>
          </a:p>
          <a:p>
            <a:pPr algn="ctr"/>
            <a:r>
              <a:rPr lang="en-US" dirty="0" smtClean="0"/>
              <a:t>And LIKABLE…</a:t>
            </a:r>
            <a:endParaRPr lang="en-US" dirty="0"/>
          </a:p>
        </p:txBody>
      </p:sp>
    </p:spTree>
  </p:cSld>
  <p:clrMapOvr>
    <a:masterClrMapping/>
  </p:clrMapOvr>
  <p:transition>
    <p:pull dir="l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DO NOT Have Too Much Text</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endParaRPr>
          </a:p>
        </p:txBody>
      </p:sp>
      <p:sp>
        <p:nvSpPr>
          <p:cNvPr id="3" name="Content Placeholder 2"/>
          <p:cNvSpPr>
            <a:spLocks noGrp="1"/>
          </p:cNvSpPr>
          <p:nvPr>
            <p:ph idx="1"/>
          </p:nvPr>
        </p:nvSpPr>
        <p:spPr/>
        <p:txBody>
          <a:bodyPr>
            <a:noAutofit/>
          </a:bodyPr>
          <a:lstStyle/>
          <a:p>
            <a:r>
              <a:rPr lang="en-US" sz="4000" dirty="0" smtClean="0">
                <a:latin typeface="Agency FB" pitchFamily="34" charset="0"/>
              </a:rPr>
              <a:t>Too much text on the screen is a bad thing. It tells the audience that you don’t think they can read on their own and shows that you might not know as much about your topic as you should. You should be able to provide some extra information that isn’t on the slide. By reading this to you right now, I am probably boring you and you are losing interest in what I am saying.</a:t>
            </a:r>
            <a:endParaRPr lang="en-US" sz="4000" dirty="0">
              <a:latin typeface="Agency FB" pitchFamily="34" charset="0"/>
            </a:endParaRPr>
          </a:p>
        </p:txBody>
      </p:sp>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Expense</a:t>
            </a:r>
            <a:br>
              <a:rPr lang="en-US" dirty="0" smtClean="0"/>
            </a:br>
            <a:r>
              <a:rPr lang="en-US" dirty="0" smtClean="0"/>
              <a:t> Standard 18.7</a:t>
            </a:r>
            <a:endParaRPr lang="en-US" dirty="0"/>
          </a:p>
        </p:txBody>
      </p:sp>
      <p:sp>
        <p:nvSpPr>
          <p:cNvPr id="3" name="Content Placeholder 2"/>
          <p:cNvSpPr>
            <a:spLocks noGrp="1"/>
          </p:cNvSpPr>
          <p:nvPr>
            <p:ph idx="1"/>
          </p:nvPr>
        </p:nvSpPr>
        <p:spPr/>
        <p:txBody>
          <a:bodyPr/>
          <a:lstStyle/>
          <a:p>
            <a:r>
              <a:rPr lang="en-US" dirty="0" smtClean="0"/>
              <a:t>Costs to run the business</a:t>
            </a:r>
          </a:p>
          <a:p>
            <a:r>
              <a:rPr lang="en-US" dirty="0" smtClean="0"/>
              <a:t>(deductions)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356" y="2590800"/>
            <a:ext cx="5181600" cy="3886200"/>
          </a:xfrm>
          <a:prstGeom prst="rect">
            <a:avLst/>
          </a:prstGeom>
        </p:spPr>
      </p:pic>
    </p:spTree>
  </p:cSld>
  <p:clrMapOvr>
    <a:masterClrMapping/>
  </p:clrMapOvr>
  <p:transition>
    <p:pull dir="l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DO Provide Short Guiding Points</a:t>
            </a:r>
          </a:p>
        </p:txBody>
      </p:sp>
      <p:sp>
        <p:nvSpPr>
          <p:cNvPr id="3" name="Content Placeholder 2"/>
          <p:cNvSpPr>
            <a:spLocks noGrp="1"/>
          </p:cNvSpPr>
          <p:nvPr>
            <p:ph idx="1"/>
          </p:nvPr>
        </p:nvSpPr>
        <p:spPr/>
        <p:txBody>
          <a:bodyPr/>
          <a:lstStyle/>
          <a:p>
            <a:r>
              <a:rPr lang="en-US" sz="4000" dirty="0" smtClean="0">
                <a:latin typeface="Agency FB" pitchFamily="34" charset="0"/>
              </a:rPr>
              <a:t>Provides the audience with main ideas</a:t>
            </a:r>
          </a:p>
          <a:p>
            <a:r>
              <a:rPr lang="en-US" sz="4000" dirty="0" smtClean="0">
                <a:latin typeface="Agency FB" pitchFamily="34" charset="0"/>
              </a:rPr>
              <a:t>Gives the presenter reminders</a:t>
            </a:r>
          </a:p>
          <a:p>
            <a:r>
              <a:rPr lang="en-US" sz="4000" dirty="0" smtClean="0">
                <a:latin typeface="Agency FB" pitchFamily="34" charset="0"/>
              </a:rPr>
              <a:t>Makes the audience listen </a:t>
            </a:r>
          </a:p>
          <a:p>
            <a:endParaRPr lang="en-US" sz="4000" dirty="0">
              <a:latin typeface="Agency FB" pitchFamily="34" charset="0"/>
            </a:endParaRPr>
          </a:p>
          <a:p>
            <a:r>
              <a:rPr lang="en-US" sz="4000" dirty="0" smtClean="0">
                <a:latin typeface="Agency FB" pitchFamily="34" charset="0"/>
              </a:rPr>
              <a:t>Use bullet points as guides</a:t>
            </a:r>
          </a:p>
          <a:p>
            <a:r>
              <a:rPr lang="en-US" sz="4000" dirty="0" smtClean="0">
                <a:latin typeface="Agency FB" pitchFamily="34" charset="0"/>
              </a:rPr>
              <a:t>Elaborate on each point</a:t>
            </a:r>
          </a:p>
          <a:p>
            <a:endParaRPr lang="en-US" dirty="0"/>
          </a:p>
          <a:p>
            <a:endParaRPr lang="en-US" dirty="0"/>
          </a:p>
        </p:txBody>
      </p:sp>
      <p:pic>
        <p:nvPicPr>
          <p:cNvPr id="1026" name="Picture 2" descr="C:\Users\Kballard\AppData\Local\Microsoft\Windows\Temporary Internet Files\Content.IE5\OLY63ZPZ\MC900442128[1].png"/>
          <p:cNvPicPr>
            <a:picLocks noChangeAspect="1" noChangeArrowheads="1"/>
          </p:cNvPicPr>
          <p:nvPr/>
        </p:nvPicPr>
        <p:blipFill>
          <a:blip r:embed="rId3" cstate="print"/>
          <a:srcRect/>
          <a:stretch>
            <a:fillRect/>
          </a:stretch>
        </p:blipFill>
        <p:spPr bwMode="auto">
          <a:xfrm rot="1814096">
            <a:off x="6308004" y="3564438"/>
            <a:ext cx="2395758" cy="2395758"/>
          </a:xfrm>
          <a:prstGeom prst="rect">
            <a:avLst/>
          </a:prstGeom>
          <a:noFill/>
        </p:spPr>
      </p:pic>
      <p:sp>
        <p:nvSpPr>
          <p:cNvPr id="5" name="TextBox 4"/>
          <p:cNvSpPr txBox="1"/>
          <p:nvPr/>
        </p:nvSpPr>
        <p:spPr>
          <a:xfrm rot="1646010">
            <a:off x="6073372" y="4439321"/>
            <a:ext cx="2876783"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Makes room for pictures</a:t>
            </a:r>
          </a:p>
        </p:txBody>
      </p:sp>
    </p:spTree>
  </p:cSld>
  <p:clrMapOvr>
    <a:masterClrMapping/>
  </p:clrMapOvr>
  <p:transition>
    <p:pull dir="l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DO NOT Read From the Screen</a:t>
            </a:r>
          </a:p>
        </p:txBody>
      </p:sp>
      <p:sp>
        <p:nvSpPr>
          <p:cNvPr id="3" name="Content Placeholder 2"/>
          <p:cNvSpPr>
            <a:spLocks noGrp="1"/>
          </p:cNvSpPr>
          <p:nvPr>
            <p:ph idx="1"/>
          </p:nvPr>
        </p:nvSpPr>
        <p:spPr>
          <a:xfrm>
            <a:off x="381000" y="1600201"/>
            <a:ext cx="8229600" cy="5257800"/>
          </a:xfrm>
        </p:spPr>
        <p:txBody>
          <a:bodyPr>
            <a:normAutofit/>
          </a:bodyPr>
          <a:lstStyle/>
          <a:p>
            <a:r>
              <a:rPr lang="en-US" sz="4000" dirty="0">
                <a:latin typeface="Agency FB" pitchFamily="34" charset="0"/>
              </a:rPr>
              <a:t>Have notes! </a:t>
            </a:r>
            <a:r>
              <a:rPr lang="en-US" sz="4000" dirty="0" smtClean="0">
                <a:latin typeface="Agency FB" pitchFamily="34" charset="0"/>
              </a:rPr>
              <a:t>Write them in “notes” area</a:t>
            </a:r>
            <a:endParaRPr lang="en-US" sz="4000" dirty="0">
              <a:latin typeface="Agency FB" pitchFamily="34" charset="0"/>
            </a:endParaRPr>
          </a:p>
          <a:p>
            <a:pPr marL="342900" lvl="1" indent="-342900">
              <a:buFont typeface="Arial" pitchFamily="34" charset="0"/>
              <a:buChar char="•"/>
            </a:pPr>
            <a:r>
              <a:rPr lang="en-US" sz="4000" dirty="0">
                <a:latin typeface="Agency FB" pitchFamily="34" charset="0"/>
              </a:rPr>
              <a:t>Note cards are okay!</a:t>
            </a:r>
          </a:p>
          <a:p>
            <a:r>
              <a:rPr lang="en-US" sz="4000" dirty="0">
                <a:latin typeface="Agency FB" pitchFamily="34" charset="0"/>
              </a:rPr>
              <a:t>Hard to hear</a:t>
            </a:r>
          </a:p>
          <a:p>
            <a:r>
              <a:rPr lang="en-US" sz="4000" dirty="0">
                <a:latin typeface="Agency FB" pitchFamily="34" charset="0"/>
              </a:rPr>
              <a:t>Boring</a:t>
            </a:r>
          </a:p>
          <a:p>
            <a:r>
              <a:rPr lang="en-US" sz="4000" dirty="0">
                <a:latin typeface="Agency FB" pitchFamily="34" charset="0"/>
              </a:rPr>
              <a:t>Unsure of yourself</a:t>
            </a:r>
          </a:p>
        </p:txBody>
      </p:sp>
      <p:pic>
        <p:nvPicPr>
          <p:cNvPr id="2051" name="Picture 3" descr="C:\Users\Kballard\AppData\Local\Microsoft\Windows\Temporary Internet Files\Content.IE5\OLY63ZPZ\MP900442412[1].jpg"/>
          <p:cNvPicPr>
            <a:picLocks noChangeAspect="1" noChangeArrowheads="1"/>
          </p:cNvPicPr>
          <p:nvPr/>
        </p:nvPicPr>
        <p:blipFill>
          <a:blip r:embed="rId3" cstate="print"/>
          <a:srcRect/>
          <a:stretch>
            <a:fillRect/>
          </a:stretch>
        </p:blipFill>
        <p:spPr bwMode="auto">
          <a:xfrm>
            <a:off x="4724400" y="2362200"/>
            <a:ext cx="3822384" cy="2895600"/>
          </a:xfrm>
          <a:prstGeom prst="rect">
            <a:avLst/>
          </a:prstGeom>
          <a:noFill/>
        </p:spPr>
      </p:pic>
    </p:spTree>
  </p:cSld>
  <p:clrMapOvr>
    <a:masterClrMapping/>
  </p:clrMapOvr>
  <p:transition>
    <p:pull dir="l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DO Face Your Audience</a:t>
            </a:r>
          </a:p>
        </p:txBody>
      </p:sp>
      <p:sp>
        <p:nvSpPr>
          <p:cNvPr id="3" name="Content Placeholder 2"/>
          <p:cNvSpPr>
            <a:spLocks noGrp="1"/>
          </p:cNvSpPr>
          <p:nvPr>
            <p:ph idx="1"/>
          </p:nvPr>
        </p:nvSpPr>
        <p:spPr/>
        <p:txBody>
          <a:bodyPr>
            <a:normAutofit/>
          </a:bodyPr>
          <a:lstStyle/>
          <a:p>
            <a:r>
              <a:rPr lang="en-US" sz="4000" dirty="0">
                <a:latin typeface="Agency FB" pitchFamily="34" charset="0"/>
              </a:rPr>
              <a:t>Make eye contact with everyone</a:t>
            </a:r>
          </a:p>
          <a:p>
            <a:r>
              <a:rPr lang="en-US" sz="4000" dirty="0">
                <a:latin typeface="Agency FB" pitchFamily="34" charset="0"/>
              </a:rPr>
              <a:t>Be confident</a:t>
            </a:r>
          </a:p>
          <a:p>
            <a:r>
              <a:rPr lang="en-US" sz="4000" dirty="0">
                <a:latin typeface="Agency FB" pitchFamily="34" charset="0"/>
              </a:rPr>
              <a:t>You know…your audience doesn’t!</a:t>
            </a:r>
          </a:p>
        </p:txBody>
      </p:sp>
      <p:pic>
        <p:nvPicPr>
          <p:cNvPr id="3075" name="Picture 3" descr="C:\Users\Kballard\AppData\Local\Microsoft\Windows\Temporary Internet Files\Content.IE5\OLY63ZPZ\MP900422227[1].jpg"/>
          <p:cNvPicPr>
            <a:picLocks noChangeAspect="1" noChangeArrowheads="1"/>
          </p:cNvPicPr>
          <p:nvPr/>
        </p:nvPicPr>
        <p:blipFill>
          <a:blip r:embed="rId3" cstate="print"/>
          <a:srcRect/>
          <a:stretch>
            <a:fillRect/>
          </a:stretch>
        </p:blipFill>
        <p:spPr bwMode="auto">
          <a:xfrm>
            <a:off x="3276600" y="3962400"/>
            <a:ext cx="2971800" cy="1980426"/>
          </a:xfrm>
          <a:prstGeom prst="ellipse">
            <a:avLst/>
          </a:prstGeom>
          <a:ln>
            <a:noFill/>
          </a:ln>
          <a:effectLst>
            <a:softEdge rad="112500"/>
          </a:effectLst>
        </p:spPr>
      </p:pic>
    </p:spTree>
  </p:cSld>
  <p:clrMapOvr>
    <a:masterClrMapping/>
  </p:clrMapOvr>
  <p:transition>
    <p:pull dir="l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5400" b="1" dirty="0">
                <a:solidFill>
                  <a:srgbClr val="FF3399"/>
                </a:solidFill>
                <a:latin typeface="Agency FB" pitchFamily="34" charset="0"/>
              </a:rPr>
              <a:t>DO NOT Use Crazy Color Combos</a:t>
            </a:r>
          </a:p>
        </p:txBody>
      </p:sp>
      <p:sp>
        <p:nvSpPr>
          <p:cNvPr id="3" name="Content Placeholder 2"/>
          <p:cNvSpPr>
            <a:spLocks noGrp="1"/>
          </p:cNvSpPr>
          <p:nvPr>
            <p:ph idx="1"/>
          </p:nvPr>
        </p:nvSpPr>
        <p:spPr/>
        <p:txBody>
          <a:bodyPr>
            <a:normAutofit/>
          </a:bodyPr>
          <a:lstStyle/>
          <a:p>
            <a:r>
              <a:rPr lang="en-US" sz="4000" dirty="0">
                <a:solidFill>
                  <a:schemeClr val="accent6"/>
                </a:solidFill>
                <a:latin typeface="Agency FB" pitchFamily="34" charset="0"/>
              </a:rPr>
              <a:t>Hard on the eyes</a:t>
            </a:r>
          </a:p>
          <a:p>
            <a:r>
              <a:rPr lang="en-US" sz="4000" dirty="0">
                <a:solidFill>
                  <a:schemeClr val="accent6"/>
                </a:solidFill>
                <a:latin typeface="Agency FB" pitchFamily="34" charset="0"/>
              </a:rPr>
              <a:t>Difficult to focus on content</a:t>
            </a:r>
          </a:p>
          <a:p>
            <a:r>
              <a:rPr lang="en-US" sz="4000" dirty="0">
                <a:solidFill>
                  <a:schemeClr val="accent6"/>
                </a:solidFill>
                <a:latin typeface="Agency FB" pitchFamily="34" charset="0"/>
              </a:rPr>
              <a:t>Unprofessional</a:t>
            </a:r>
          </a:p>
        </p:txBody>
      </p:sp>
      <p:pic>
        <p:nvPicPr>
          <p:cNvPr id="5122" name="Picture 2" descr="C:\Users\Kballard\AppData\Local\Microsoft\Windows\Temporary Internet Files\Content.IE5\2BL1XQLK\MP900431223[1].jpg"/>
          <p:cNvPicPr>
            <a:picLocks noChangeAspect="1" noChangeArrowheads="1"/>
          </p:cNvPicPr>
          <p:nvPr/>
        </p:nvPicPr>
        <p:blipFill>
          <a:blip r:embed="rId3" cstate="print"/>
          <a:srcRect/>
          <a:stretch>
            <a:fillRect/>
          </a:stretch>
        </p:blipFill>
        <p:spPr bwMode="auto">
          <a:xfrm>
            <a:off x="4953000" y="3276600"/>
            <a:ext cx="3048000" cy="304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ll dir="l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DO Look Professional</a:t>
            </a:r>
          </a:p>
        </p:txBody>
      </p:sp>
      <p:sp>
        <p:nvSpPr>
          <p:cNvPr id="3" name="Content Placeholder 2"/>
          <p:cNvSpPr>
            <a:spLocks noGrp="1"/>
          </p:cNvSpPr>
          <p:nvPr>
            <p:ph idx="1"/>
          </p:nvPr>
        </p:nvSpPr>
        <p:spPr/>
        <p:txBody>
          <a:bodyPr>
            <a:normAutofit fontScale="92500" lnSpcReduction="20000"/>
          </a:bodyPr>
          <a:lstStyle/>
          <a:p>
            <a:r>
              <a:rPr lang="en-US" dirty="0" smtClean="0"/>
              <a:t>Be creative but neat</a:t>
            </a:r>
          </a:p>
          <a:p>
            <a:r>
              <a:rPr lang="en-US" dirty="0" smtClean="0"/>
              <a:t>Think like a boss</a:t>
            </a:r>
          </a:p>
          <a:p>
            <a:endParaRPr lang="en-US" dirty="0"/>
          </a:p>
          <a:p>
            <a:endParaRPr lang="en-US" dirty="0" smtClean="0"/>
          </a:p>
          <a:p>
            <a:endParaRPr lang="en-US" dirty="0"/>
          </a:p>
          <a:p>
            <a:endParaRPr lang="en-US" dirty="0" smtClean="0"/>
          </a:p>
          <a:p>
            <a:endParaRPr lang="en-US" dirty="0"/>
          </a:p>
          <a:p>
            <a:endParaRPr lang="en-US" dirty="0"/>
          </a:p>
          <a:p>
            <a:r>
              <a:rPr lang="en-US" dirty="0" smtClean="0"/>
              <a:t>Don’t distract from the content!</a:t>
            </a:r>
          </a:p>
          <a:p>
            <a:endParaRPr lang="en-US" dirty="0"/>
          </a:p>
        </p:txBody>
      </p:sp>
      <p:pic>
        <p:nvPicPr>
          <p:cNvPr id="4" name="Picture 3" descr="boss.jpg"/>
          <p:cNvPicPr>
            <a:picLocks noChangeAspect="1"/>
          </p:cNvPicPr>
          <p:nvPr/>
        </p:nvPicPr>
        <p:blipFill>
          <a:blip r:embed="rId3" cstate="print"/>
          <a:stretch>
            <a:fillRect/>
          </a:stretch>
        </p:blipFill>
        <p:spPr>
          <a:xfrm>
            <a:off x="1981200" y="2743200"/>
            <a:ext cx="1857375" cy="22098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rot="1169667">
            <a:off x="5122592" y="2341849"/>
            <a:ext cx="3429000"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smtClean="0">
                <a:solidFill>
                  <a:schemeClr val="accent6"/>
                </a:solidFill>
              </a:rPr>
              <a:t>What is important on your slide? Whatever it is, it should stand out!</a:t>
            </a:r>
            <a:endParaRPr lang="en-US" sz="3200" dirty="0">
              <a:solidFill>
                <a:schemeClr val="accent6"/>
              </a:solidFill>
            </a:endParaRPr>
          </a:p>
        </p:txBody>
      </p:sp>
    </p:spTree>
  </p:cSld>
  <p:clrMapOvr>
    <a:masterClrMapping/>
  </p:clrMapOvr>
  <p:transition>
    <p:pull dir="l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Your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Google Apps Presentation </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Must Include…</a:t>
            </a:r>
          </a:p>
        </p:txBody>
      </p:sp>
      <p:sp>
        <p:nvSpPr>
          <p:cNvPr id="3" name="Content Placeholder 2"/>
          <p:cNvSpPr>
            <a:spLocks noGrp="1"/>
          </p:cNvSpPr>
          <p:nvPr>
            <p:ph idx="1"/>
          </p:nvPr>
        </p:nvSpPr>
        <p:spPr/>
        <p:txBody>
          <a:bodyPr>
            <a:normAutofit fontScale="92500"/>
          </a:bodyPr>
          <a:lstStyle/>
          <a:p>
            <a:r>
              <a:rPr lang="en-US" sz="4000" dirty="0" smtClean="0">
                <a:latin typeface="Agency FB" pitchFamily="34" charset="0"/>
              </a:rPr>
              <a:t>Professional background</a:t>
            </a:r>
          </a:p>
          <a:p>
            <a:r>
              <a:rPr lang="en-US" sz="4000" dirty="0" smtClean="0">
                <a:latin typeface="Agency FB" pitchFamily="34" charset="0"/>
              </a:rPr>
              <a:t>Graphics</a:t>
            </a:r>
            <a:endParaRPr lang="en-US" sz="4000" dirty="0">
              <a:latin typeface="Agency FB" pitchFamily="34" charset="0"/>
            </a:endParaRPr>
          </a:p>
          <a:p>
            <a:r>
              <a:rPr lang="en-US" sz="4000" dirty="0" smtClean="0">
                <a:latin typeface="Agency FB" pitchFamily="34" charset="0"/>
              </a:rPr>
              <a:t>Notes/comments</a:t>
            </a:r>
            <a:endParaRPr lang="en-US" sz="4000" dirty="0">
              <a:latin typeface="Agency FB" pitchFamily="34" charset="0"/>
            </a:endParaRPr>
          </a:p>
          <a:p>
            <a:r>
              <a:rPr lang="en-US" sz="4000" dirty="0" smtClean="0">
                <a:latin typeface="Agency FB" pitchFamily="34" charset="0"/>
              </a:rPr>
              <a:t>Simple Transition</a:t>
            </a:r>
            <a:endParaRPr lang="en-US" sz="4000" dirty="0">
              <a:latin typeface="Agency FB" pitchFamily="34" charset="0"/>
            </a:endParaRPr>
          </a:p>
          <a:p>
            <a:r>
              <a:rPr lang="en-US" sz="4000" dirty="0">
                <a:latin typeface="Agency FB" pitchFamily="34" charset="0"/>
              </a:rPr>
              <a:t>1 </a:t>
            </a:r>
            <a:r>
              <a:rPr lang="en-US" sz="4000" dirty="0" smtClean="0">
                <a:latin typeface="Agency FB" pitchFamily="34" charset="0"/>
                <a:hlinkClick r:id="rId3"/>
              </a:rPr>
              <a:t>Hyperlink</a:t>
            </a:r>
            <a:r>
              <a:rPr lang="en-US" sz="4000" dirty="0" smtClean="0">
                <a:latin typeface="Agency FB" pitchFamily="34" charset="0"/>
              </a:rPr>
              <a:t> going to the company that sells it.</a:t>
            </a:r>
          </a:p>
          <a:p>
            <a:r>
              <a:rPr lang="en-US" sz="4000" dirty="0" smtClean="0">
                <a:latin typeface="Agency FB" pitchFamily="34" charset="0"/>
              </a:rPr>
              <a:t>Your new interpretation of their logo, made in PE.</a:t>
            </a:r>
            <a:endParaRPr lang="en-US" sz="4000" dirty="0">
              <a:latin typeface="Agency FB" pitchFamily="34" charset="0"/>
            </a:endParaRPr>
          </a:p>
        </p:txBody>
      </p:sp>
      <p:pic>
        <p:nvPicPr>
          <p:cNvPr id="4098" name="Picture 2" descr="C:\Users\Kballard\AppData\Local\Microsoft\Windows\Temporary Internet Files\Content.IE5\OLY63ZPZ\MC900197436[1].wmf"/>
          <p:cNvPicPr>
            <a:picLocks noChangeAspect="1" noChangeArrowheads="1"/>
          </p:cNvPicPr>
          <p:nvPr/>
        </p:nvPicPr>
        <p:blipFill>
          <a:blip r:embed="rId4" cstate="print"/>
          <a:srcRect/>
          <a:stretch>
            <a:fillRect/>
          </a:stretch>
        </p:blipFill>
        <p:spPr bwMode="auto">
          <a:xfrm>
            <a:off x="4648200" y="2057400"/>
            <a:ext cx="3793402" cy="2104654"/>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Do’s and Don’t Summary</a:t>
            </a:r>
          </a:p>
        </p:txBody>
      </p:sp>
      <p:sp>
        <p:nvSpPr>
          <p:cNvPr id="3" name="Content Placeholder 2"/>
          <p:cNvSpPr>
            <a:spLocks noGrp="1"/>
          </p:cNvSpPr>
          <p:nvPr>
            <p:ph sz="half" idx="1"/>
          </p:nvPr>
        </p:nvSpPr>
        <p:spPr/>
        <p:txBody>
          <a:bodyPr>
            <a:noAutofit/>
          </a:bodyPr>
          <a:lstStyle/>
          <a:p>
            <a:r>
              <a:rPr lang="en-US" sz="3200" dirty="0">
                <a:latin typeface="Agency FB" pitchFamily="34" charset="0"/>
              </a:rPr>
              <a:t>Do:</a:t>
            </a:r>
          </a:p>
          <a:p>
            <a:pPr marL="742950" lvl="2" indent="-342900"/>
            <a:r>
              <a:rPr lang="en-US" sz="3200" dirty="0">
                <a:latin typeface="Agency FB" pitchFamily="34" charset="0"/>
              </a:rPr>
              <a:t>Provide short bullet points</a:t>
            </a:r>
          </a:p>
          <a:p>
            <a:pPr marL="742950" lvl="2" indent="-342900"/>
            <a:r>
              <a:rPr lang="en-US" sz="3200" dirty="0">
                <a:latin typeface="Agency FB" pitchFamily="34" charset="0"/>
              </a:rPr>
              <a:t>Face your audience</a:t>
            </a:r>
          </a:p>
          <a:p>
            <a:pPr marL="742950" lvl="2" indent="-342900"/>
            <a:r>
              <a:rPr lang="en-US" sz="3200" dirty="0">
                <a:latin typeface="Agency FB" pitchFamily="34" charset="0"/>
              </a:rPr>
              <a:t>Create professional-looking slides</a:t>
            </a:r>
          </a:p>
          <a:p>
            <a:pPr marL="342900" lvl="1" indent="-342900">
              <a:buFont typeface="Arial" pitchFamily="34" charset="0"/>
              <a:buChar char="•"/>
            </a:pPr>
            <a:endParaRPr lang="en-US" dirty="0">
              <a:latin typeface="Agency FB" pitchFamily="34" charset="0"/>
            </a:endParaRPr>
          </a:p>
        </p:txBody>
      </p:sp>
      <p:sp>
        <p:nvSpPr>
          <p:cNvPr id="4" name="Content Placeholder 3"/>
          <p:cNvSpPr>
            <a:spLocks noGrp="1"/>
          </p:cNvSpPr>
          <p:nvPr>
            <p:ph sz="half" idx="2"/>
          </p:nvPr>
        </p:nvSpPr>
        <p:spPr/>
        <p:txBody>
          <a:bodyPr/>
          <a:lstStyle/>
          <a:p>
            <a:r>
              <a:rPr lang="en-US" sz="3200" dirty="0">
                <a:latin typeface="Agency FB" pitchFamily="34" charset="0"/>
              </a:rPr>
              <a:t>Do Not:</a:t>
            </a:r>
          </a:p>
          <a:p>
            <a:pPr marL="742950" lvl="2" indent="-342900"/>
            <a:r>
              <a:rPr lang="en-US" sz="3200" dirty="0" smtClean="0">
                <a:latin typeface="Agency FB" pitchFamily="34" charset="0"/>
              </a:rPr>
              <a:t>Put too much text on slides</a:t>
            </a:r>
          </a:p>
          <a:p>
            <a:pPr marL="742950" lvl="2" indent="-342900"/>
            <a:r>
              <a:rPr lang="en-US" sz="3200" dirty="0" smtClean="0">
                <a:latin typeface="Agency FB" pitchFamily="34" charset="0"/>
              </a:rPr>
              <a:t>Read from the screen</a:t>
            </a:r>
          </a:p>
          <a:p>
            <a:pPr marL="742950" lvl="2" indent="-342900"/>
            <a:r>
              <a:rPr lang="en-US" sz="3200" dirty="0" smtClean="0">
                <a:latin typeface="Agency FB" pitchFamily="34" charset="0"/>
              </a:rPr>
              <a:t>Use crazy color combos</a:t>
            </a:r>
          </a:p>
          <a:p>
            <a:endParaRPr lang="en-US" dirty="0"/>
          </a:p>
        </p:txBody>
      </p:sp>
    </p:spTree>
  </p:cSld>
  <p:clrMapOvr>
    <a:masterClrMapping/>
  </p:clrMapOvr>
  <p:transition>
    <p:pull dir="l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When speaking…</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endParaRPr>
          </a:p>
        </p:txBody>
      </p:sp>
      <p:sp>
        <p:nvSpPr>
          <p:cNvPr id="3" name="Content Placeholder 2"/>
          <p:cNvSpPr>
            <a:spLocks noGrp="1"/>
          </p:cNvSpPr>
          <p:nvPr>
            <p:ph sz="half" idx="1"/>
          </p:nvPr>
        </p:nvSpPr>
        <p:spPr/>
        <p:txBody>
          <a:bodyPr>
            <a:noAutofit/>
          </a:bodyPr>
          <a:lstStyle/>
          <a:p>
            <a:r>
              <a:rPr lang="en-US" sz="3200" dirty="0">
                <a:latin typeface="Agency FB" pitchFamily="34" charset="0"/>
              </a:rPr>
              <a:t>Do:</a:t>
            </a:r>
          </a:p>
          <a:p>
            <a:pPr marL="742950" lvl="2" indent="-342900"/>
            <a:r>
              <a:rPr lang="en-US" sz="3200" dirty="0" smtClean="0">
                <a:latin typeface="Agency FB" pitchFamily="34" charset="0"/>
              </a:rPr>
              <a:t>Move. Use hand gestures to explain. </a:t>
            </a:r>
            <a:endParaRPr lang="en-US" sz="3200" dirty="0">
              <a:latin typeface="Agency FB" pitchFamily="34" charset="0"/>
            </a:endParaRPr>
          </a:p>
          <a:p>
            <a:pPr marL="742950" lvl="2" indent="-342900"/>
            <a:r>
              <a:rPr lang="en-US" sz="3200" dirty="0">
                <a:latin typeface="Agency FB" pitchFamily="34" charset="0"/>
              </a:rPr>
              <a:t>Face your </a:t>
            </a:r>
            <a:r>
              <a:rPr lang="en-US" sz="3200" dirty="0" smtClean="0">
                <a:latin typeface="Agency FB" pitchFamily="34" charset="0"/>
              </a:rPr>
              <a:t>audience, and speak slowly and clear, but with energy.</a:t>
            </a:r>
            <a:endParaRPr lang="en-US" sz="3200" dirty="0">
              <a:latin typeface="Agency FB" pitchFamily="34" charset="0"/>
            </a:endParaRPr>
          </a:p>
          <a:p>
            <a:pPr marL="742950" lvl="2" indent="-342900"/>
            <a:r>
              <a:rPr lang="en-US" sz="3200" dirty="0" smtClean="0">
                <a:latin typeface="Agency FB" pitchFamily="34" charset="0"/>
              </a:rPr>
              <a:t>Practice beforehand</a:t>
            </a:r>
          </a:p>
          <a:p>
            <a:pPr marL="742950" lvl="2" indent="-342900"/>
            <a:r>
              <a:rPr lang="en-US" sz="3200" dirty="0" smtClean="0">
                <a:latin typeface="Agency FB" pitchFamily="34" charset="0"/>
              </a:rPr>
              <a:t>Be professional</a:t>
            </a:r>
            <a:endParaRPr lang="en-US" sz="3200" dirty="0">
              <a:latin typeface="Agency FB" pitchFamily="34" charset="0"/>
            </a:endParaRPr>
          </a:p>
          <a:p>
            <a:pPr marL="342900" lvl="1" indent="-342900">
              <a:buFont typeface="Arial" pitchFamily="34" charset="0"/>
              <a:buChar char="•"/>
            </a:pPr>
            <a:endParaRPr lang="en-US" dirty="0">
              <a:latin typeface="Agency FB" pitchFamily="34" charset="0"/>
            </a:endParaRPr>
          </a:p>
        </p:txBody>
      </p:sp>
      <p:sp>
        <p:nvSpPr>
          <p:cNvPr id="4" name="Content Placeholder 3"/>
          <p:cNvSpPr>
            <a:spLocks noGrp="1"/>
          </p:cNvSpPr>
          <p:nvPr>
            <p:ph sz="half" idx="2"/>
          </p:nvPr>
        </p:nvSpPr>
        <p:spPr/>
        <p:txBody>
          <a:bodyPr>
            <a:normAutofit fontScale="92500"/>
          </a:bodyPr>
          <a:lstStyle/>
          <a:p>
            <a:r>
              <a:rPr lang="en-US" sz="3200" dirty="0">
                <a:latin typeface="Agency FB" pitchFamily="34" charset="0"/>
              </a:rPr>
              <a:t>Do Not:</a:t>
            </a:r>
          </a:p>
          <a:p>
            <a:pPr marL="742950" lvl="2" indent="-342900"/>
            <a:r>
              <a:rPr lang="en-US" sz="3200" dirty="0" smtClean="0">
                <a:latin typeface="Agency FB" pitchFamily="34" charset="0"/>
              </a:rPr>
              <a:t>Freeze up.</a:t>
            </a:r>
          </a:p>
          <a:p>
            <a:pPr marL="742950" lvl="2" indent="-342900"/>
            <a:r>
              <a:rPr lang="en-US" sz="3200" dirty="0" smtClean="0">
                <a:latin typeface="Agency FB" pitchFamily="34" charset="0"/>
              </a:rPr>
              <a:t>Read from the screen</a:t>
            </a:r>
          </a:p>
          <a:p>
            <a:pPr marL="742950" lvl="2" indent="-342900"/>
            <a:r>
              <a:rPr lang="en-US" sz="3200" dirty="0" smtClean="0">
                <a:latin typeface="Agency FB" pitchFamily="34" charset="0"/>
              </a:rPr>
              <a:t>Look down awkwardly</a:t>
            </a:r>
          </a:p>
          <a:p>
            <a:pPr marL="742950" lvl="2" indent="-342900"/>
            <a:r>
              <a:rPr lang="en-US" sz="3200" dirty="0" smtClean="0">
                <a:latin typeface="Agency FB" pitchFamily="34" charset="0"/>
              </a:rPr>
              <a:t>Speak too softly or rapidly</a:t>
            </a:r>
          </a:p>
          <a:p>
            <a:pPr marL="742950" lvl="2" indent="-342900"/>
            <a:r>
              <a:rPr lang="en-US" sz="3200" dirty="0" smtClean="0">
                <a:latin typeface="Agency FB" pitchFamily="34" charset="0"/>
              </a:rPr>
              <a:t>Take yourself TOO seriously. Just the facts!</a:t>
            </a:r>
          </a:p>
          <a:p>
            <a:endParaRPr lang="en-US" dirty="0"/>
          </a:p>
        </p:txBody>
      </p:sp>
    </p:spTree>
  </p:cSld>
  <p:clrMapOvr>
    <a:masterClrMapping/>
  </p:clrMapOvr>
  <p:transition>
    <p:pull dir="l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your Marketing Project for a CORPORATION</a:t>
            </a:r>
            <a:endParaRPr lang="en-US" dirty="0"/>
          </a:p>
        </p:txBody>
      </p:sp>
      <p:sp>
        <p:nvSpPr>
          <p:cNvPr id="3" name="Content Placeholder 2"/>
          <p:cNvSpPr>
            <a:spLocks noGrp="1"/>
          </p:cNvSpPr>
          <p:nvPr>
            <p:ph idx="1"/>
          </p:nvPr>
        </p:nvSpPr>
        <p:spPr>
          <a:xfrm>
            <a:off x="457200" y="1371600"/>
            <a:ext cx="8229600" cy="5334000"/>
          </a:xfrm>
        </p:spPr>
        <p:txBody>
          <a:bodyPr>
            <a:normAutofit fontScale="70000" lnSpcReduction="20000"/>
          </a:bodyPr>
          <a:lstStyle/>
          <a:p>
            <a:r>
              <a:rPr lang="en-US" dirty="0" smtClean="0"/>
              <a:t>Sit with your partner (today only)</a:t>
            </a:r>
          </a:p>
          <a:p>
            <a:r>
              <a:rPr lang="en-US" dirty="0" smtClean="0"/>
              <a:t>Get out a scratch sheet and the Internet</a:t>
            </a:r>
          </a:p>
          <a:p>
            <a:r>
              <a:rPr lang="en-US" dirty="0" smtClean="0"/>
              <a:t>Read 1-2 in your direction sheet</a:t>
            </a:r>
          </a:p>
          <a:p>
            <a:r>
              <a:rPr lang="en-US" dirty="0" smtClean="0"/>
              <a:t>Check out 3 products you'd like to promote(specific brands and models) </a:t>
            </a:r>
          </a:p>
          <a:p>
            <a:r>
              <a:rPr lang="en-US" dirty="0" smtClean="0"/>
              <a:t>Write them down</a:t>
            </a:r>
          </a:p>
          <a:p>
            <a:r>
              <a:rPr lang="en-US" dirty="0" smtClean="0"/>
              <a:t>Bring me the list, and pitch me the one you want.</a:t>
            </a:r>
          </a:p>
          <a:p>
            <a:r>
              <a:rPr lang="en-US" dirty="0" smtClean="0"/>
              <a:t>One product per </a:t>
            </a:r>
            <a:r>
              <a:rPr lang="en-US" dirty="0" smtClean="0"/>
              <a:t>class (When it’s </a:t>
            </a:r>
            <a:r>
              <a:rPr lang="en-US" dirty="0" err="1" smtClean="0"/>
              <a:t>OK’ed</a:t>
            </a:r>
            <a:r>
              <a:rPr lang="en-US" dirty="0" smtClean="0"/>
              <a:t>…..)</a:t>
            </a:r>
            <a:endParaRPr lang="en-US" dirty="0" smtClean="0"/>
          </a:p>
          <a:p>
            <a:r>
              <a:rPr lang="en-US" dirty="0" smtClean="0"/>
              <a:t>Set up a “partner </a:t>
            </a:r>
            <a:r>
              <a:rPr lang="en-US" dirty="0" err="1" smtClean="0"/>
              <a:t>google</a:t>
            </a:r>
            <a:r>
              <a:rPr lang="en-US" dirty="0" smtClean="0"/>
              <a:t> doc presentation”…look up info about the </a:t>
            </a:r>
            <a:r>
              <a:rPr lang="en-US" b="1" dirty="0" smtClean="0"/>
              <a:t>product..Read what you need for slides</a:t>
            </a:r>
          </a:p>
          <a:p>
            <a:r>
              <a:rPr lang="en-US" b="1" dirty="0" smtClean="0"/>
              <a:t>Read your direction sheet. THE WHOLE THING! </a:t>
            </a:r>
          </a:p>
          <a:p>
            <a:r>
              <a:rPr lang="en-US" b="1" dirty="0" smtClean="0"/>
              <a:t>Hint: It’s the 4 P’s of Marketing (DIVIDE YOUR </a:t>
            </a:r>
            <a:r>
              <a:rPr lang="en-US" b="1" dirty="0" smtClean="0"/>
              <a:t>WORK)</a:t>
            </a:r>
            <a:endParaRPr lang="en-US" b="1" dirty="0" smtClean="0"/>
          </a:p>
          <a:p>
            <a:r>
              <a:rPr lang="en-US" b="1" dirty="0" smtClean="0"/>
              <a:t>PRODUCT PRICE PLACE PROMOTION</a:t>
            </a:r>
          </a:p>
          <a:p>
            <a:r>
              <a:rPr lang="en-US" b="1" dirty="0" smtClean="0"/>
              <a:t>Include not only what exists, but how YOU would promote the product as a Marketing agent.</a:t>
            </a:r>
            <a:endParaRPr lang="en-US" b="1" dirty="0"/>
          </a:p>
        </p:txBody>
      </p:sp>
    </p:spTree>
  </p:cSld>
  <p:clrMapOvr>
    <a:masterClrMapping/>
  </p:clrMapOvr>
  <p:transition>
    <p:pull dir="l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b="1" dirty="0" smtClean="0"/>
              <a:t>Marketing Project Work Day</a:t>
            </a:r>
            <a:endParaRPr lang="en-US" b="1" dirty="0"/>
          </a:p>
        </p:txBody>
      </p:sp>
      <p:sp>
        <p:nvSpPr>
          <p:cNvPr id="3" name="Content Placeholder 2"/>
          <p:cNvSpPr>
            <a:spLocks noGrp="1"/>
          </p:cNvSpPr>
          <p:nvPr>
            <p:ph idx="1"/>
          </p:nvPr>
        </p:nvSpPr>
        <p:spPr>
          <a:xfrm>
            <a:off x="457200" y="685800"/>
            <a:ext cx="8229600" cy="6096000"/>
          </a:xfrm>
        </p:spPr>
        <p:txBody>
          <a:bodyPr>
            <a:noAutofit/>
          </a:bodyPr>
          <a:lstStyle/>
          <a:p>
            <a:r>
              <a:rPr lang="en-US" sz="2400" b="1" dirty="0" smtClean="0"/>
              <a:t>Open Google Slides presentation</a:t>
            </a:r>
          </a:p>
          <a:p>
            <a:r>
              <a:rPr lang="en-US" sz="2400" b="1" dirty="0" smtClean="0"/>
              <a:t>Read your direction sheet. THE WHOLE THING! It will give you ideas for what to include. You should research DEEP!</a:t>
            </a:r>
          </a:p>
          <a:p>
            <a:r>
              <a:rPr lang="en-US" sz="2400" b="1" dirty="0" smtClean="0"/>
              <a:t>DIVIDE YOUR WORK, AND PUT YOUR INITIALS ON THE SLIDES YOU DID, please.</a:t>
            </a:r>
          </a:p>
          <a:p>
            <a:r>
              <a:rPr lang="en-US" sz="2400" b="1" dirty="0" smtClean="0"/>
              <a:t>Be specific when giving persuasive evidence!</a:t>
            </a:r>
          </a:p>
          <a:p>
            <a:r>
              <a:rPr lang="en-US" sz="2400" b="1" dirty="0" smtClean="0"/>
              <a:t>Use “Chat” for communication. (MLB.16.3-16.4)</a:t>
            </a:r>
            <a:br>
              <a:rPr lang="en-US" sz="2400" b="1" dirty="0" smtClean="0"/>
            </a:br>
            <a:r>
              <a:rPr lang="en-US" sz="2400" b="1" dirty="0" smtClean="0"/>
              <a:t>KEEP IT EDUCATIONAL</a:t>
            </a:r>
          </a:p>
          <a:p>
            <a:r>
              <a:rPr lang="en-US" sz="2400" b="1" dirty="0" smtClean="0">
                <a:solidFill>
                  <a:srgbClr val="7030A0"/>
                </a:solidFill>
              </a:rPr>
              <a:t>4 P’s are PRODUCT </a:t>
            </a:r>
            <a:r>
              <a:rPr lang="en-US" sz="2400" b="1" dirty="0">
                <a:solidFill>
                  <a:srgbClr val="7030A0"/>
                </a:solidFill>
              </a:rPr>
              <a:t>+</a:t>
            </a:r>
            <a:r>
              <a:rPr lang="en-US" sz="2400" b="1" dirty="0" smtClean="0">
                <a:solidFill>
                  <a:srgbClr val="7030A0"/>
                </a:solidFill>
              </a:rPr>
              <a:t>PRICE +PLACE +PROMOTION </a:t>
            </a:r>
          </a:p>
          <a:p>
            <a:r>
              <a:rPr lang="en-US" sz="2400" b="1" dirty="0" smtClean="0">
                <a:solidFill>
                  <a:srgbClr val="7030A0"/>
                </a:solidFill>
              </a:rPr>
              <a:t>Double check your work against the rubric (no paragraphing)</a:t>
            </a:r>
          </a:p>
          <a:p>
            <a:r>
              <a:rPr lang="en-US" sz="2400" b="1" dirty="0" smtClean="0"/>
              <a:t>Use 3X5 cards or printed notes. </a:t>
            </a:r>
            <a:r>
              <a:rPr lang="en-US" sz="2400" b="1" dirty="0" smtClean="0">
                <a:solidFill>
                  <a:srgbClr val="FF0000"/>
                </a:solidFill>
              </a:rPr>
              <a:t>Phrases, not paragraphs on slides!!</a:t>
            </a:r>
          </a:p>
          <a:p>
            <a:r>
              <a:rPr lang="en-US" sz="2400" b="1" dirty="0" smtClean="0"/>
              <a:t>Don’t forget “logo redo”. Include it where it fits best.</a:t>
            </a:r>
          </a:p>
          <a:p>
            <a:r>
              <a:rPr lang="en-US" sz="2400" b="1" dirty="0" smtClean="0"/>
              <a:t>Conclusion: We’d like to thanks our company…and the Best Buys Board of Directors for this opportunity.</a:t>
            </a:r>
          </a:p>
        </p:txBody>
      </p:sp>
    </p:spTree>
    <p:extLst>
      <p:ext uri="{BB962C8B-B14F-4D97-AF65-F5344CB8AC3E}">
        <p14:creationId xmlns:p14="http://schemas.microsoft.com/office/powerpoint/2010/main" val="2941410640"/>
      </p:ext>
    </p:extLst>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Net Profit</a:t>
            </a:r>
            <a:br>
              <a:rPr lang="en-US" dirty="0" smtClean="0"/>
            </a:br>
            <a:r>
              <a:rPr lang="en-US" dirty="0" smtClean="0"/>
              <a:t> Standard 18.7</a:t>
            </a:r>
            <a:endParaRPr lang="en-US" dirty="0"/>
          </a:p>
        </p:txBody>
      </p:sp>
      <p:sp>
        <p:nvSpPr>
          <p:cNvPr id="3" name="Content Placeholder 2"/>
          <p:cNvSpPr>
            <a:spLocks noGrp="1"/>
          </p:cNvSpPr>
          <p:nvPr>
            <p:ph idx="1"/>
          </p:nvPr>
        </p:nvSpPr>
        <p:spPr/>
        <p:txBody>
          <a:bodyPr/>
          <a:lstStyle/>
          <a:p>
            <a:r>
              <a:rPr lang="en-US" dirty="0" smtClean="0"/>
              <a:t>What the company makes</a:t>
            </a:r>
          </a:p>
          <a:p>
            <a:r>
              <a:rPr lang="en-US" dirty="0" smtClean="0"/>
              <a:t>Like the net income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2590800"/>
            <a:ext cx="4343400" cy="3981451"/>
          </a:xfrm>
          <a:prstGeom prst="rect">
            <a:avLst/>
          </a:prstGeom>
        </p:spPr>
      </p:pic>
    </p:spTree>
  </p:cSld>
  <p:clrMapOvr>
    <a:masterClrMapping/>
  </p:clrMapOvr>
  <p:transition>
    <p:pull dir="l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a:t>
            </a:r>
            <a:endParaRPr lang="en-US" dirty="0"/>
          </a:p>
        </p:txBody>
      </p:sp>
      <p:sp>
        <p:nvSpPr>
          <p:cNvPr id="3" name="Content Placeholder 2"/>
          <p:cNvSpPr>
            <a:spLocks noGrp="1"/>
          </p:cNvSpPr>
          <p:nvPr>
            <p:ph idx="1"/>
          </p:nvPr>
        </p:nvSpPr>
        <p:spPr/>
        <p:txBody>
          <a:bodyPr>
            <a:normAutofit/>
          </a:bodyPr>
          <a:lstStyle/>
          <a:p>
            <a:pPr marL="0" indent="0">
              <a:buNone/>
            </a:pPr>
            <a:r>
              <a:rPr lang="en-US" sz="4800" dirty="0" smtClean="0"/>
              <a:t>Microsoft Corporation</a:t>
            </a:r>
          </a:p>
          <a:p>
            <a:pPr marL="0" indent="0">
              <a:buNone/>
            </a:pPr>
            <a:r>
              <a:rPr lang="en-US" sz="4800" dirty="0" smtClean="0"/>
              <a:t>Best Buys</a:t>
            </a:r>
          </a:p>
          <a:p>
            <a:pPr marL="0" indent="0">
              <a:buNone/>
            </a:pPr>
            <a:r>
              <a:rPr lang="en-US" sz="4800" dirty="0" smtClean="0"/>
              <a:t>Board of Directors</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413" y="3945288"/>
            <a:ext cx="3394740" cy="2356349"/>
          </a:xfrm>
          <a:prstGeom prst="rect">
            <a:avLst/>
          </a:prstGeom>
        </p:spPr>
      </p:pic>
    </p:spTree>
    <p:extLst>
      <p:ext uri="{BB962C8B-B14F-4D97-AF65-F5344CB8AC3E}">
        <p14:creationId xmlns:p14="http://schemas.microsoft.com/office/powerpoint/2010/main" val="343263635"/>
      </p:ext>
    </p:extLst>
  </p:cSld>
  <p:clrMapOvr>
    <a:masterClrMapping/>
  </p:clrMapOvr>
  <p:transition>
    <p:pull dir="l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PRODUCT </a:t>
            </a:r>
            <a:r>
              <a:rPr lang="en-US" b="1" dirty="0"/>
              <a:t>PRICE PLACE PROMOTION</a:t>
            </a:r>
            <a:br>
              <a:rPr lang="en-US" b="1" dirty="0"/>
            </a:br>
            <a:r>
              <a:rPr lang="en-US" dirty="0"/>
              <a:t>Prepare </a:t>
            </a:r>
            <a:r>
              <a:rPr lang="en-US" dirty="0" smtClean="0"/>
              <a:t>your presentation</a:t>
            </a:r>
            <a:endParaRPr lang="en-US" dirty="0"/>
          </a:p>
        </p:txBody>
      </p:sp>
      <p:sp>
        <p:nvSpPr>
          <p:cNvPr id="3" name="Content Placeholder 2"/>
          <p:cNvSpPr>
            <a:spLocks noGrp="1"/>
          </p:cNvSpPr>
          <p:nvPr>
            <p:ph idx="1"/>
          </p:nvPr>
        </p:nvSpPr>
        <p:spPr>
          <a:xfrm>
            <a:off x="457200" y="1371600"/>
            <a:ext cx="8229600" cy="5410200"/>
          </a:xfrm>
        </p:spPr>
        <p:txBody>
          <a:bodyPr>
            <a:normAutofit fontScale="85000" lnSpcReduction="20000"/>
          </a:bodyPr>
          <a:lstStyle/>
          <a:p>
            <a:r>
              <a:rPr lang="en-US" b="1" dirty="0" smtClean="0"/>
              <a:t>Sit with your partner. Work Quietly.</a:t>
            </a:r>
          </a:p>
          <a:p>
            <a:r>
              <a:rPr lang="en-US" b="1" dirty="0" smtClean="0"/>
              <a:t>Set up who will say what. Divide evenly.</a:t>
            </a:r>
          </a:p>
          <a:p>
            <a:r>
              <a:rPr lang="en-US" b="1" dirty="0" smtClean="0"/>
              <a:t>Use 3X5 cards for reference or print notes. (6/page)</a:t>
            </a:r>
          </a:p>
          <a:p>
            <a:r>
              <a:rPr lang="en-US" b="1" dirty="0"/>
              <a:t>Look at the rubric and double check that you have all bases covered</a:t>
            </a:r>
            <a:r>
              <a:rPr lang="en-US" b="1" dirty="0" smtClean="0"/>
              <a:t>.</a:t>
            </a:r>
          </a:p>
          <a:p>
            <a:r>
              <a:rPr lang="en-US" b="1" dirty="0" smtClean="0"/>
              <a:t>Practice your speech in “PRESENT</a:t>
            </a:r>
            <a:r>
              <a:rPr lang="en-US" b="1" smtClean="0"/>
              <a:t>” Check links/video</a:t>
            </a:r>
            <a:endParaRPr lang="en-US" b="1" dirty="0"/>
          </a:p>
          <a:p>
            <a:r>
              <a:rPr lang="en-US" b="1" dirty="0" smtClean="0"/>
              <a:t>Do SPELL CHEK (HA)</a:t>
            </a:r>
          </a:p>
          <a:p>
            <a:r>
              <a:rPr lang="en-US" b="1" dirty="0" smtClean="0"/>
              <a:t>Assume you are all presenting Thursday.</a:t>
            </a:r>
          </a:p>
          <a:p>
            <a:r>
              <a:rPr lang="en-US" b="1" dirty="0" smtClean="0"/>
              <a:t>If you are off task, I will assume your presentation is PERFECT, and I will expect that when grading the actual presentation.</a:t>
            </a:r>
          </a:p>
          <a:p>
            <a:r>
              <a:rPr lang="en-US" b="1" dirty="0" smtClean="0"/>
              <a:t>If you don’t need to the whole period to prepare, go to the bottom of my “This Week” page, and do the coding link.</a:t>
            </a:r>
            <a:endParaRPr lang="en-US" b="1" dirty="0"/>
          </a:p>
        </p:txBody>
      </p:sp>
    </p:spTree>
    <p:extLst>
      <p:ext uri="{BB962C8B-B14F-4D97-AF65-F5344CB8AC3E}">
        <p14:creationId xmlns:p14="http://schemas.microsoft.com/office/powerpoint/2010/main" val="2074427722"/>
      </p:ext>
    </p:extLst>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smtClean="0"/>
              <a:t/>
            </a:r>
            <a:br>
              <a:rPr lang="en-US" sz="6600" b="1" dirty="0" smtClean="0"/>
            </a:br>
            <a:r>
              <a:rPr lang="en-US" sz="6600" b="1" dirty="0" smtClean="0"/>
              <a:t>Answer </a:t>
            </a:r>
            <a:r>
              <a:rPr lang="en-US" sz="6600" b="1" dirty="0"/>
              <a:t>these questions </a:t>
            </a:r>
            <a:br>
              <a:rPr lang="en-US" sz="6600" b="1" dirty="0"/>
            </a:br>
            <a:endParaRPr lang="en-US" sz="6600" b="1" dirty="0"/>
          </a:p>
        </p:txBody>
      </p:sp>
      <p:sp>
        <p:nvSpPr>
          <p:cNvPr id="3" name="Content Placeholder 2"/>
          <p:cNvSpPr>
            <a:spLocks noGrp="1"/>
          </p:cNvSpPr>
          <p:nvPr>
            <p:ph idx="1"/>
          </p:nvPr>
        </p:nvSpPr>
        <p:spPr/>
        <p:txBody>
          <a:bodyPr>
            <a:normAutofit lnSpcReduction="10000"/>
          </a:bodyPr>
          <a:lstStyle/>
          <a:p>
            <a:r>
              <a:rPr lang="en-US" sz="4000" dirty="0" smtClean="0"/>
              <a:t>Think </a:t>
            </a:r>
            <a:r>
              <a:rPr lang="en-US" sz="4000" dirty="0"/>
              <a:t>of a </a:t>
            </a:r>
            <a:r>
              <a:rPr lang="en-US" sz="4000" dirty="0" smtClean="0"/>
              <a:t>business or store or brand </a:t>
            </a:r>
            <a:r>
              <a:rPr lang="en-US" sz="4000" dirty="0"/>
              <a:t>you like or buy things from (Write it down)</a:t>
            </a:r>
          </a:p>
          <a:p>
            <a:r>
              <a:rPr lang="en-US" sz="4000" dirty="0"/>
              <a:t>What product or service do they provide?</a:t>
            </a:r>
          </a:p>
          <a:p>
            <a:r>
              <a:rPr lang="en-US" sz="4000" dirty="0"/>
              <a:t>How does the company advertise? How did you find out about them?</a:t>
            </a:r>
          </a:p>
          <a:p>
            <a:endParaRPr lang="en-US" dirty="0"/>
          </a:p>
        </p:txBody>
      </p:sp>
    </p:spTree>
    <p:extLst>
      <p:ext uri="{BB962C8B-B14F-4D97-AF65-F5344CB8AC3E}">
        <p14:creationId xmlns:p14="http://schemas.microsoft.com/office/powerpoint/2010/main" val="2461443318"/>
      </p:ext>
    </p:extLst>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Types of Business ownership</a:t>
            </a:r>
            <a:br>
              <a:rPr lang="en-US" dirty="0" smtClean="0"/>
            </a:br>
            <a:r>
              <a:rPr lang="en-US" dirty="0" smtClean="0"/>
              <a:t>Standard 18.5</a:t>
            </a:r>
            <a:endParaRPr lang="en-US" dirty="0"/>
          </a:p>
        </p:txBody>
      </p:sp>
      <p:sp>
        <p:nvSpPr>
          <p:cNvPr id="3" name="Content Placeholder 2"/>
          <p:cNvSpPr>
            <a:spLocks noGrp="1"/>
          </p:cNvSpPr>
          <p:nvPr>
            <p:ph idx="1"/>
          </p:nvPr>
        </p:nvSpPr>
        <p:spPr>
          <a:xfrm>
            <a:off x="457200" y="1371600"/>
            <a:ext cx="8229600" cy="4754563"/>
          </a:xfrm>
        </p:spPr>
        <p:txBody>
          <a:bodyPr>
            <a:normAutofit fontScale="92500"/>
          </a:bodyPr>
          <a:lstStyle/>
          <a:p>
            <a:pPr>
              <a:buNone/>
            </a:pPr>
            <a:r>
              <a:rPr lang="en-US" sz="3400" b="1" dirty="0" smtClean="0"/>
              <a:t>Sole Proprietorships (small business).</a:t>
            </a:r>
          </a:p>
          <a:p>
            <a:r>
              <a:rPr lang="en-US" sz="3400" dirty="0" smtClean="0"/>
              <a:t>one person owning and operating a business (Advantages: ease of start/ending business, own boss, less regulation / Disadvantages: unlimited liability, limited financial resources)</a:t>
            </a:r>
            <a:r>
              <a:rPr lang="en-US" sz="3400" b="1" dirty="0" smtClean="0"/>
              <a:t> </a:t>
            </a:r>
          </a:p>
          <a:p>
            <a:r>
              <a:rPr lang="en-US" sz="3400" b="1" dirty="0" err="1" smtClean="0"/>
              <a:t>Kinkos</a:t>
            </a:r>
            <a:r>
              <a:rPr lang="en-US" sz="3400" b="1" dirty="0" smtClean="0"/>
              <a:t>, Annie’s homegrown all began as SP. Most landscape services, bookkeepers, caterers, writers, tutors, small shops, Kiosks, financial planners own their own businesses</a:t>
            </a:r>
            <a:endParaRPr lang="en-US" sz="3400" dirty="0" smtClean="0"/>
          </a:p>
          <a:p>
            <a:endParaRPr lang="en-US" dirty="0"/>
          </a:p>
        </p:txBody>
      </p:sp>
    </p:spTree>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Types of Business ownership</a:t>
            </a:r>
            <a:br>
              <a:rPr lang="en-US" dirty="0" smtClean="0"/>
            </a:br>
            <a:r>
              <a:rPr lang="en-US" dirty="0" smtClean="0"/>
              <a:t>Standard 18.5</a:t>
            </a:r>
            <a:endParaRPr lang="en-US" dirty="0"/>
          </a:p>
        </p:txBody>
      </p:sp>
      <p:sp>
        <p:nvSpPr>
          <p:cNvPr id="3" name="Content Placeholder 2"/>
          <p:cNvSpPr>
            <a:spLocks noGrp="1"/>
          </p:cNvSpPr>
          <p:nvPr>
            <p:ph idx="1"/>
          </p:nvPr>
        </p:nvSpPr>
        <p:spPr>
          <a:xfrm>
            <a:off x="457200" y="1371600"/>
            <a:ext cx="8229600" cy="4754563"/>
          </a:xfrm>
        </p:spPr>
        <p:txBody>
          <a:bodyPr>
            <a:normAutofit fontScale="92500"/>
          </a:bodyPr>
          <a:lstStyle/>
          <a:p>
            <a:pPr>
              <a:buNone/>
            </a:pPr>
            <a:r>
              <a:rPr lang="en-US" sz="3400" b="1" dirty="0" smtClean="0"/>
              <a:t>Partnerships </a:t>
            </a:r>
          </a:p>
          <a:p>
            <a:r>
              <a:rPr lang="en-US" sz="3400" dirty="0" smtClean="0"/>
              <a:t>legal business with two or more parties (Advantages: financial resources, shared risks, no special taxes / Disadvantages: unlimited liability, profits shared, disagreements)</a:t>
            </a:r>
          </a:p>
          <a:p>
            <a:r>
              <a:rPr lang="en-US" sz="3400" b="1" dirty="0" smtClean="0"/>
              <a:t>Google, Apple, Microsoft, </a:t>
            </a:r>
            <a:r>
              <a:rPr lang="en-US" sz="3600" dirty="0" smtClean="0"/>
              <a:t> </a:t>
            </a:r>
            <a:r>
              <a:rPr lang="en-US" sz="3600" b="1" dirty="0" smtClean="0"/>
              <a:t>Hewlett-Packard,</a:t>
            </a:r>
            <a:r>
              <a:rPr lang="en-US" sz="3600" u="sng" dirty="0" smtClean="0"/>
              <a:t> </a:t>
            </a:r>
            <a:r>
              <a:rPr lang="en-US" sz="3400" b="1" dirty="0" smtClean="0"/>
              <a:t>Most lawyer/MD firms, Ben &amp; Jerry’s, Proctor and Gamble, many construction/management companies are (or began as) partnerships.</a:t>
            </a:r>
          </a:p>
          <a:p>
            <a:endParaRPr lang="en-US" sz="3400" dirty="0" smtClean="0"/>
          </a:p>
          <a:p>
            <a:endParaRPr lang="en-US" dirty="0"/>
          </a:p>
        </p:txBody>
      </p:sp>
    </p:spTree>
  </p:cSld>
  <p:clrMapOvr>
    <a:masterClrMapping/>
  </p:clrMapOvr>
  <p:transition>
    <p:pull dir="l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4608</TotalTime>
  <Words>1566</Words>
  <Application>Microsoft Office PowerPoint</Application>
  <PresentationFormat>On-screen Show (4:3)</PresentationFormat>
  <Paragraphs>257</Paragraphs>
  <Slides>61</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Adobe Gothic Std B</vt:lpstr>
      <vt:lpstr>Agency FB</vt:lpstr>
      <vt:lpstr>Aharoni</vt:lpstr>
      <vt:lpstr>Arial</vt:lpstr>
      <vt:lpstr>Calibri</vt:lpstr>
      <vt:lpstr>Office Theme</vt:lpstr>
      <vt:lpstr>Entrepreneurship and the  Marketing Business</vt:lpstr>
      <vt:lpstr>Welcome! “Best Buys”  Board of Directors Discussion</vt:lpstr>
      <vt:lpstr>Business/Company Vocab Standard 18.1</vt:lpstr>
      <vt:lpstr>Business Revenue Standard 18.7</vt:lpstr>
      <vt:lpstr>Business Expense  Standard 18.7</vt:lpstr>
      <vt:lpstr>Business Net Profit  Standard 18.7</vt:lpstr>
      <vt:lpstr> Answer these questions  </vt:lpstr>
      <vt:lpstr>Three Types of Business ownership Standard 18.5</vt:lpstr>
      <vt:lpstr>Three Types of Business ownership Standard 18.5</vt:lpstr>
      <vt:lpstr>Three Types of Business ownership Standard 18.5</vt:lpstr>
      <vt:lpstr>PowerPoint Presentation</vt:lpstr>
      <vt:lpstr>PowerPoint Presentation</vt:lpstr>
      <vt:lpstr>Successful Marketing considerations Include…</vt:lpstr>
      <vt:lpstr>Brands and Business Logos</vt:lpstr>
      <vt:lpstr>PowerPoint Presentation</vt:lpstr>
      <vt:lpstr>Apple Computers</vt:lpstr>
      <vt:lpstr>PowerPoint Presentation</vt:lpstr>
      <vt:lpstr>Pepsi-Cola</vt:lpstr>
      <vt:lpstr>PowerPoint Presentation</vt:lpstr>
      <vt:lpstr>Major League Baseball</vt:lpstr>
      <vt:lpstr>PowerPoint Presentation</vt:lpstr>
      <vt:lpstr>Honda</vt:lpstr>
      <vt:lpstr>PowerPoint Presentation</vt:lpstr>
      <vt:lpstr>AT&amp;T</vt:lpstr>
      <vt:lpstr>PowerPoint Presentation</vt:lpstr>
      <vt:lpstr>Windows Operating System</vt:lpstr>
      <vt:lpstr>PowerPoint Presentation</vt:lpstr>
      <vt:lpstr>Fruit of the Loom</vt:lpstr>
      <vt:lpstr>PowerPoint Presentation</vt:lpstr>
      <vt:lpstr>Volkswagen</vt:lpstr>
      <vt:lpstr>PowerPoint Presentation</vt:lpstr>
      <vt:lpstr>American Red Cross</vt:lpstr>
      <vt:lpstr>PowerPoint Presentation</vt:lpstr>
      <vt:lpstr>Shell</vt:lpstr>
      <vt:lpstr>PowerPoint Presentation</vt:lpstr>
      <vt:lpstr>Hello Kitty</vt:lpstr>
      <vt:lpstr>PowerPoint Presentation</vt:lpstr>
      <vt:lpstr>United States Postal Service</vt:lpstr>
      <vt:lpstr>Logo Updates</vt:lpstr>
      <vt:lpstr>What can you say about the changes in the Apple Logo through the years?</vt:lpstr>
      <vt:lpstr>How about this one?</vt:lpstr>
      <vt:lpstr>Mattel Toys</vt:lpstr>
      <vt:lpstr>Some, not so much</vt:lpstr>
      <vt:lpstr>Every year, people are hired by companies to sell (or market) their projects.</vt:lpstr>
      <vt:lpstr>Congratulations!</vt:lpstr>
      <vt:lpstr>4 P’s of Marketing</vt:lpstr>
      <vt:lpstr>The Sales Pitch</vt:lpstr>
      <vt:lpstr>What is a good presentation?</vt:lpstr>
      <vt:lpstr>DO NOT Have Too Much Text</vt:lpstr>
      <vt:lpstr>DO Provide Short Guiding Points</vt:lpstr>
      <vt:lpstr>DO NOT Read From the Screen</vt:lpstr>
      <vt:lpstr>DO Face Your Audience</vt:lpstr>
      <vt:lpstr>DO NOT Use Crazy Color Combos</vt:lpstr>
      <vt:lpstr>DO Look Professional</vt:lpstr>
      <vt:lpstr>Your Google Apps Presentation Must Include…</vt:lpstr>
      <vt:lpstr>Do’s and Don’t Summary</vt:lpstr>
      <vt:lpstr>When speaking…</vt:lpstr>
      <vt:lpstr>Start your Marketing Project for a CORPORATION</vt:lpstr>
      <vt:lpstr>Marketing Project Work Day</vt:lpstr>
      <vt:lpstr>Thanks to…</vt:lpstr>
      <vt:lpstr>PRODUCT PRICE PLACE PROMOTION Prepare your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good presentation?</dc:title>
  <dc:creator>Kballard</dc:creator>
  <cp:lastModifiedBy>Tami Vest</cp:lastModifiedBy>
  <cp:revision>107</cp:revision>
  <cp:lastPrinted>2016-12-01T16:10:41Z</cp:lastPrinted>
  <dcterms:created xsi:type="dcterms:W3CDTF">2012-04-16T13:24:28Z</dcterms:created>
  <dcterms:modified xsi:type="dcterms:W3CDTF">2017-04-07T16:02:54Z</dcterms:modified>
</cp:coreProperties>
</file>