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0" r:id="rId3"/>
    <p:sldId id="262" r:id="rId4"/>
    <p:sldId id="268" r:id="rId5"/>
    <p:sldId id="258" r:id="rId6"/>
    <p:sldId id="259" r:id="rId7"/>
    <p:sldId id="257" r:id="rId8"/>
    <p:sldId id="265" r:id="rId9"/>
    <p:sldId id="267" r:id="rId10"/>
    <p:sldId id="269" r:id="rId11"/>
    <p:sldId id="261" r:id="rId12"/>
    <p:sldId id="26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71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499D-0707-4A0B-AB19-A2C570DA2E21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08A3B-575D-4EA6-957D-0481E2A86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08A3B-575D-4EA6-957D-0481E2A864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3E919C-21F0-469F-A40A-581152154200}" type="datetimeFigureOut">
              <a:rPr lang="en-US" smtClean="0"/>
              <a:pPr/>
              <a:t>9/18/2016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2A03FB-650D-4B17-88FE-FAE1E25EC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Using RACE</a:t>
            </a:r>
          </a:p>
          <a:p>
            <a:r>
              <a:rPr lang="en-US" dirty="0" smtClean="0"/>
              <a:t>(It’s different than doing an informational essay)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4196" r="1719" b="4784"/>
          <a:stretch/>
        </p:blipFill>
        <p:spPr>
          <a:xfrm>
            <a:off x="2819400" y="2590800"/>
            <a:ext cx="5976257" cy="4114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5867400" cy="1143000"/>
          </a:xfrm>
        </p:spPr>
        <p:txBody>
          <a:bodyPr/>
          <a:lstStyle/>
          <a:p>
            <a:r>
              <a:rPr lang="en-US" dirty="0" smtClean="0"/>
              <a:t>The Squirrel </a:t>
            </a:r>
            <a:r>
              <a:rPr lang="en-US" dirty="0" err="1" smtClean="0"/>
              <a:t>Sighter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192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person ignores the main point of the information, and is distracted by the first thing they read. They concentrate on telling us unimportant, irrelevant information.</a:t>
            </a:r>
          </a:p>
          <a:p>
            <a:r>
              <a:rPr lang="en-US" smtClean="0"/>
              <a:t>*Things </a:t>
            </a:r>
            <a:r>
              <a:rPr lang="en-US" dirty="0" smtClean="0"/>
              <a:t>like the weather there today or what tickets cost, when the question was “Why would this be a great National Park to visit”.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23622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also the guy, when asked “What time is it?” will hear, “What KIND is it?”, and will tell you “Fossil” or “Timex”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8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1384" y="1481138"/>
            <a:ext cx="67012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Non-Citer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4038600"/>
            <a:ext cx="2971800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Has great information, but does not tell where they found the information. In HS, this would be an automatic 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Restate the question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Answer the question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Cite evidence (2 pieces) The resource says…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 Explain fully about your evidence (2 pieces)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Cite evidence (the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piece) Another resources says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4. Explain fully (the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piece)</a:t>
            </a:r>
          </a:p>
          <a:p>
            <a:endParaRPr lang="en-US" dirty="0" smtClean="0"/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WWII monument in Washington DC would be a great place to visit </a:t>
            </a:r>
            <a:r>
              <a:rPr lang="en-US" dirty="0" smtClean="0">
                <a:solidFill>
                  <a:srgbClr val="92D050"/>
                </a:solidFill>
              </a:rPr>
              <a:t>because it commemorates one of the largest and costliest wars that the USA has ever been in.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CITE EXAMPLES of how its commemorated: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Worldbook</a:t>
            </a:r>
            <a:r>
              <a:rPr lang="en-US" dirty="0" smtClean="0">
                <a:solidFill>
                  <a:srgbClr val="00B0F0"/>
                </a:solidFill>
              </a:rPr>
              <a:t> says “THERE IS A PILLAR FOR EACH OF THE 50 STATES.”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have a wreath on the front and the back, and the name of the state on them. Many people go there to take a picture of in front of their state. Together, the pillars form a large circle around a water basin and fountain.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lso, in the National Park Service website, it states “there are 4000 stars that” </a:t>
            </a:r>
            <a:r>
              <a:rPr lang="en-US" dirty="0" smtClean="0"/>
              <a:t>commemorate the 400,000 dead from the war. That’s 1 for every 100 soldiers, nurses, and other service people that were killed. It is compelling to see that many stars, and know each is just a fraction of the lives lost.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Finally, Mr. Rhinehart says “there are CARVINGS OF MEMORABILIA OF THAT TIME” </a:t>
            </a:r>
            <a:r>
              <a:rPr lang="en-US" dirty="0" smtClean="0"/>
              <a:t>LIKE THE KILROY CARTOON THAT MANY SOLDIERS LEFT. There are also carvings of the </a:t>
            </a:r>
            <a:r>
              <a:rPr lang="en-US" b="1" dirty="0" smtClean="0"/>
              <a:t>Pacific </a:t>
            </a:r>
            <a:r>
              <a:rPr lang="en-US" dirty="0" smtClean="0"/>
              <a:t>(like where we dropped the </a:t>
            </a:r>
            <a:r>
              <a:rPr lang="en-US" b="1" dirty="0" smtClean="0"/>
              <a:t>atom bomb</a:t>
            </a:r>
            <a:r>
              <a:rPr lang="en-US" dirty="0" smtClean="0"/>
              <a:t>, and </a:t>
            </a:r>
            <a:r>
              <a:rPr lang="en-US" b="1" dirty="0" smtClean="0"/>
              <a:t>European</a:t>
            </a:r>
            <a:r>
              <a:rPr lang="en-US" dirty="0" smtClean="0"/>
              <a:t> conflicts, like stopping </a:t>
            </a:r>
            <a:r>
              <a:rPr lang="en-US" b="1" dirty="0" smtClean="0"/>
              <a:t>Hitler</a:t>
            </a:r>
            <a:r>
              <a:rPr lang="en-US" dirty="0" smtClean="0"/>
              <a:t> from taking over France or England.</a:t>
            </a: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304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Question: Why would the WWII monument be a good place to see on your next visit to Washington DC?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You read information, make conclusions, and organize in your own words. You still cite who said it.</a:t>
            </a:r>
          </a:p>
          <a:p>
            <a:endParaRPr lang="en-US" dirty="0" smtClean="0"/>
          </a:p>
          <a:p>
            <a:r>
              <a:rPr lang="en-US" dirty="0" smtClean="0"/>
              <a:t>You behave as if no one has looked at this from your particular angle, so you need to interpret the material in a new way. (In this case, you are advertising a National Park you’d like someone to visit)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NEVER copy anything someone says unless you mean to quote them. (and you should have these too)</a:t>
            </a:r>
          </a:p>
          <a:p>
            <a:endParaRPr lang="en-US" dirty="0" smtClean="0"/>
          </a:p>
          <a:p>
            <a:r>
              <a:rPr lang="en-US" dirty="0" smtClean="0"/>
              <a:t>It’s one thing to answer a question. It’s another to persuade someone with proof.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Research…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R: Restate the question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Answer that question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C: Cite (including who said it) evidence (proof) from a specific source to support your answer. (at least 2)</a:t>
            </a:r>
          </a:p>
          <a:p>
            <a:endParaRPr lang="en-US" dirty="0" smtClean="0"/>
          </a:p>
          <a:p>
            <a:r>
              <a:rPr lang="en-US" dirty="0" smtClean="0"/>
              <a:t>E: Further explanation and go into detail about each evidence (proof)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2369288"/>
          </a:xfrm>
        </p:spPr>
        <p:txBody>
          <a:bodyPr>
            <a:normAutofit/>
          </a:bodyPr>
          <a:lstStyle/>
          <a:p>
            <a:r>
              <a:rPr lang="en-US" dirty="0" smtClean="0"/>
              <a:t>Don’t Be This Person…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7" y="2191545"/>
            <a:ext cx="6134703" cy="32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“Man of Few Words”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715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a statement without giving us a reason or proof.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This person does very little actual information. If you read it without the title, their statements could be about just anywhere.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BSer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4791075" cy="163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38100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really cool place to go. You can hike and see all of the awesome sites there.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6324600" cy="346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Plagiarizer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48006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World trade center is located in downtown New York.</a:t>
            </a:r>
          </a:p>
          <a:p>
            <a:r>
              <a:rPr lang="en-US" dirty="0" smtClean="0"/>
              <a:t>It combines </a:t>
            </a:r>
            <a:r>
              <a:rPr lang="en-US" dirty="0" smtClean="0">
                <a:solidFill>
                  <a:srgbClr val="FF0000"/>
                </a:solidFill>
              </a:rPr>
              <a:t>modern safe and sustainable commercial space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convenient transportation</a:t>
            </a:r>
            <a:r>
              <a:rPr lang="en-US" dirty="0" smtClean="0"/>
              <a:t>, and a </a:t>
            </a:r>
            <a:r>
              <a:rPr lang="en-US" dirty="0" smtClean="0">
                <a:solidFill>
                  <a:srgbClr val="FF0000"/>
                </a:solidFill>
              </a:rPr>
              <a:t>destination cultural center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2895600" cy="4525963"/>
          </a:xfrm>
        </p:spPr>
        <p:txBody>
          <a:bodyPr/>
          <a:lstStyle/>
          <a:p>
            <a:r>
              <a:rPr lang="en-US" dirty="0" smtClean="0"/>
              <a:t>What part of “YOU CAN’T USE A WIKI FOR RESEARCH DID YOU NOT UNDERSTAND????????????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Wikipedier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4800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list of “Google acquisitions”, you will find “</a:t>
            </a:r>
            <a:r>
              <a:rPr lang="en-US" dirty="0" err="1" smtClean="0"/>
              <a:t>wikipedia</a:t>
            </a:r>
            <a:r>
              <a:rPr lang="en-US" dirty="0" smtClean="0"/>
              <a:t>”. Think this might be why it is the #1 result that returns from a search? Its not because it’s the most relevant or useable.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3885" y="381000"/>
            <a:ext cx="391620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324600" y="3657600"/>
            <a:ext cx="1524000" cy="838200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7772400" cy="1871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person who thinks all pictures are found at </a:t>
            </a:r>
            <a:r>
              <a:rPr lang="en-US" b="1" dirty="0" smtClean="0"/>
              <a:t>google.com</a:t>
            </a:r>
            <a:r>
              <a:rPr lang="en-US" dirty="0" smtClean="0"/>
              <a:t> and all music at </a:t>
            </a:r>
            <a:r>
              <a:rPr lang="en-US" b="1" dirty="0" smtClean="0"/>
              <a:t>iTunes</a:t>
            </a:r>
            <a:r>
              <a:rPr lang="en-US" dirty="0" smtClean="0"/>
              <a:t>, and that one could actually find the picture/song with that information. Note: There are millions of pictures/songs at those sites. Its like answer the question, “where is my house?” with “Its in the Northern Hemisphere”.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Googler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533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1153</TotalTime>
  <Words>821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Concourse</vt:lpstr>
      <vt:lpstr>Researching</vt:lpstr>
      <vt:lpstr>In Research…</vt:lpstr>
      <vt:lpstr>The RACE Method</vt:lpstr>
      <vt:lpstr>Don’t Be This Person…</vt:lpstr>
      <vt:lpstr>The “Man of Few Words”</vt:lpstr>
      <vt:lpstr>The BSer…</vt:lpstr>
      <vt:lpstr>The Plagiarizer</vt:lpstr>
      <vt:lpstr>The Wikipedier…</vt:lpstr>
      <vt:lpstr>The Googler:</vt:lpstr>
      <vt:lpstr>The Squirrel Sighter…</vt:lpstr>
      <vt:lpstr>The Non-Citer</vt:lpstr>
      <vt:lpstr>Example: RACE</vt:lpstr>
      <vt:lpstr>Example: 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Researching</dc:title>
  <dc:creator>tvest</dc:creator>
  <cp:lastModifiedBy>Tami Vest</cp:lastModifiedBy>
  <cp:revision>38</cp:revision>
  <dcterms:created xsi:type="dcterms:W3CDTF">2015-02-12T11:34:39Z</dcterms:created>
  <dcterms:modified xsi:type="dcterms:W3CDTF">2016-09-18T18:04:17Z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MacroPlay" visible="true"/>
        <mso:control idQ="mso:VisualBasic" visible="true"/>
        <mso:control idQ="mso:ActiveXButton" visible="true"/>
        <mso:control idQ="mso:ActiveXComboBox" visible="true"/>
        <mso:control idQ="mso:AddInManager" visible="true"/>
      </mso:documentControls>
    </mso:qat>
  </mso:ribbon>
</mso:customUI>
</file>